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63" r:id="rId3"/>
  </p:sldMasterIdLst>
  <p:notesMasterIdLst>
    <p:notesMasterId r:id="rId17"/>
  </p:notesMasterIdLst>
  <p:sldIdLst>
    <p:sldId id="256" r:id="rId4"/>
    <p:sldId id="260" r:id="rId5"/>
    <p:sldId id="342" r:id="rId6"/>
    <p:sldId id="401" r:id="rId7"/>
    <p:sldId id="409" r:id="rId8"/>
    <p:sldId id="402" r:id="rId9"/>
    <p:sldId id="413" r:id="rId10"/>
    <p:sldId id="414" r:id="rId11"/>
    <p:sldId id="403" r:id="rId12"/>
    <p:sldId id="273" r:id="rId13"/>
    <p:sldId id="380" r:id="rId14"/>
    <p:sldId id="410" r:id="rId15"/>
    <p:sldId id="411" r:id="rId16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27ABF"/>
    <a:srgbClr val="2071B7"/>
    <a:srgbClr val="2070B7"/>
    <a:srgbClr val="226EB5"/>
    <a:srgbClr val="005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9" autoAdjust="0"/>
    <p:restoredTop sz="84791" autoAdjust="0"/>
  </p:normalViewPr>
  <p:slideViewPr>
    <p:cSldViewPr snapToObjects="1">
      <p:cViewPr varScale="1">
        <p:scale>
          <a:sx n="90" d="100"/>
          <a:sy n="90" d="100"/>
        </p:scale>
        <p:origin x="101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421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421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r">
              <a:defRPr sz="1200"/>
            </a:lvl1pPr>
          </a:lstStyle>
          <a:p>
            <a:pPr>
              <a:defRPr/>
            </a:pPr>
            <a:fld id="{574564B5-A92C-4510-904A-DDB671A3EBDB}" type="datetimeFigureOut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7" rIns="91435" bIns="45717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990"/>
            <a:ext cx="5608320" cy="4182980"/>
          </a:xfrm>
          <a:prstGeom prst="rect">
            <a:avLst/>
          </a:prstGeom>
        </p:spPr>
        <p:txBody>
          <a:bodyPr vert="horz" lIns="91435" tIns="45717" rIns="91435" bIns="4571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383"/>
            <a:ext cx="3037840" cy="464420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30383"/>
            <a:ext cx="3037840" cy="464420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r">
              <a:defRPr sz="1200"/>
            </a:lvl1pPr>
          </a:lstStyle>
          <a:p>
            <a:pPr>
              <a:defRPr/>
            </a:pPr>
            <a:fld id="{23C2CE08-4428-47E5-9C5C-67BAFB2018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F24E0B-E820-46FC-A350-75714ADFBB00}" type="slidenum">
              <a:rPr lang="en-US" smtClean="0"/>
              <a:pPr/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971"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CF2BEB-1EF2-4880-A93F-79412693B751}" type="slidenum">
              <a:rPr lang="en-US" smtClean="0"/>
              <a:pPr/>
              <a:t>10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7A6D3-D559-4F60-A75D-4FDB39F52AA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7A6D3-D559-4F60-A75D-4FDB39F52AA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7A6D3-D559-4F60-A75D-4FDB39F52AA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25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879EDC-04D7-44D9-B9E2-A8FE778C2AE4}" type="slidenum">
              <a:rPr lang="en-US" smtClean="0"/>
              <a:pPr/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879EDC-04D7-44D9-B9E2-A8FE778C2AE4}" type="slidenum">
              <a:rPr lang="en-US" smtClean="0"/>
              <a:pPr/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879EDC-04D7-44D9-B9E2-A8FE778C2AE4}" type="slidenum">
              <a:rPr lang="en-US" smtClean="0"/>
              <a:pPr/>
              <a:t>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012A64-6142-46B7-8B89-03DE923D0F6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7A6D3-D559-4F60-A75D-4FDB39F52AA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7A6D3-D559-4F60-A75D-4FDB39F52AA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19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7A6D3-D559-4F60-A75D-4FDB39F52AA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54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7A6D3-D559-4F60-A75D-4FDB39F52AA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7BA65-25FD-489D-B464-4827D3AFB7D5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A508-9B17-4C48-B1D8-27164E4D26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E7721-8F83-4148-9FFB-A0338F80CC60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A765F-BE47-4F01-8D8F-3369A256DB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F26A0-9A55-4CBC-9246-6652C66BF843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D5BA9-298A-4174-BEF9-51DBD5FF41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1CD51-5D21-42D5-AA82-2B83DCE60791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0A062-7BC1-4D65-83D4-83B619532C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20DEC-3705-40D6-A5CB-791821939844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C28AD-FF17-46E5-9463-BE50D8EE78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F68A7-3708-438D-880E-044E6939A6CE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38A21-57E4-4309-BC69-E6D2B031DE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4DBA0-0CFD-492B-8753-E5129B038294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CB537-CA6F-4C39-89CB-62D83DE548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D8485-2463-4966-8A09-B66D7E322E2E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42C94-58D8-4520-ACFF-122FB6DDD0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0812F-87A9-4BF8-B1B9-F9F7A6172673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76009-DE3F-42EA-9782-7B8FDCD36F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2A2DA-9E80-4BEA-A860-0C42B18C286C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EFCF7-5CF3-4C84-BA1E-690F841623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10BCB-75E1-482D-AC3E-B0D5AEA84DBB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A41BF-9014-402D-94CE-434B608DED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F1CC8-FE53-4CD5-B0CD-554D7D861F8A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31760-2440-4649-9BE8-3A7E3ABCCE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3CFF3-7018-4E98-8112-30BC09C447EB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0B1ED-08A5-43D8-B1C0-3DB9E1B5E5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-52"/>
                <a:ea typeface="ＭＳ Ｐゴシック" pitchFamily="-112" charset="-128"/>
              </a:defRPr>
            </a:lvl1pPr>
          </a:lstStyle>
          <a:p>
            <a:pPr>
              <a:defRPr/>
            </a:pPr>
            <a:fld id="{9CAE11E6-7AA7-4B26-97C9-83E2321CE8BC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dirty="0">
                <a:solidFill>
                  <a:srgbClr val="898989"/>
                </a:solidFill>
                <a:latin typeface="Calibri" pitchFamily="34" charset="-52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-52"/>
                <a:ea typeface="ＭＳ Ｐゴシック" pitchFamily="-112" charset="-128"/>
              </a:defRPr>
            </a:lvl1pPr>
          </a:lstStyle>
          <a:p>
            <a:pPr>
              <a:defRPr/>
            </a:pPr>
            <a:fld id="{1534F47E-3AC0-488E-A1AC-01C421AD0D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855CAD4A-CDED-45BD-BEF2-C69C52FC4CDD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01D0E6B1-8620-444B-858E-789216BE50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3E0317C-2DB2-49D5-90A7-428A0BCA3DE7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D8214B3-5CB3-46DE-BE6C-64513C757C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jharmon@rctc.org" TargetMode="External"/><Relationship Id="rId5" Type="http://schemas.openxmlformats.org/officeDocument/2006/relationships/hyperlink" Target="mailto:jstandiford@rctc.org" TargetMode="External"/><Relationship Id="rId4" Type="http://schemas.openxmlformats.org/officeDocument/2006/relationships/hyperlink" Target="mailto:amayer@rctc.or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11" Type="http://schemas.openxmlformats.org/officeDocument/2006/relationships/image" Target="../media/image14.jpeg"/><Relationship Id="rId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5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gif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2511425"/>
            <a:ext cx="7772400" cy="1222375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226EB5"/>
                </a:solidFill>
                <a:ea typeface="ＭＳ Ｐゴシック" pitchFamily="34" charset="-128"/>
              </a:rPr>
              <a:t/>
            </a:r>
            <a:br>
              <a:rPr lang="en-US" b="1" dirty="0" smtClean="0">
                <a:solidFill>
                  <a:srgbClr val="226EB5"/>
                </a:solidFill>
                <a:ea typeface="ＭＳ Ｐゴシック" pitchFamily="34" charset="-128"/>
              </a:rPr>
            </a:br>
            <a:r>
              <a:rPr lang="en-US" b="1" dirty="0" smtClean="0">
                <a:solidFill>
                  <a:srgbClr val="226EB5"/>
                </a:solidFill>
                <a:ea typeface="ＭＳ Ｐゴシック" pitchFamily="34" charset="-128"/>
              </a:rPr>
              <a:t/>
            </a:r>
            <a:br>
              <a:rPr lang="en-US" b="1" dirty="0" smtClean="0">
                <a:solidFill>
                  <a:srgbClr val="226EB5"/>
                </a:solidFill>
                <a:ea typeface="ＭＳ Ｐゴシック" pitchFamily="34" charset="-128"/>
              </a:rPr>
            </a:br>
            <a:r>
              <a:rPr lang="en-US" sz="6600" b="1" dirty="0" smtClean="0">
                <a:solidFill>
                  <a:srgbClr val="226EB5"/>
                </a:solidFill>
                <a:ea typeface="ＭＳ Ｐゴシック" pitchFamily="34" charset="-128"/>
              </a:rPr>
              <a:t>Welcome to RCTC</a:t>
            </a:r>
            <a:r>
              <a:rPr lang="en-US" b="1" dirty="0" smtClean="0">
                <a:solidFill>
                  <a:srgbClr val="226EB5"/>
                </a:solidFill>
                <a:ea typeface="ＭＳ Ｐゴシック" pitchFamily="34" charset="-128"/>
              </a:rPr>
              <a:t/>
            </a:r>
            <a:br>
              <a:rPr lang="en-US" b="1" dirty="0" smtClean="0">
                <a:solidFill>
                  <a:srgbClr val="226EB5"/>
                </a:solidFill>
                <a:ea typeface="ＭＳ Ｐゴシック" pitchFamily="34" charset="-128"/>
              </a:rPr>
            </a:br>
            <a:r>
              <a:rPr lang="en-US" b="1" dirty="0" smtClean="0">
                <a:solidFill>
                  <a:srgbClr val="226EB5"/>
                </a:solidFill>
                <a:ea typeface="ＭＳ Ｐゴシック" pitchFamily="34" charset="-128"/>
              </a:rPr>
              <a:t/>
            </a:r>
            <a:br>
              <a:rPr lang="en-US" b="1" dirty="0" smtClean="0">
                <a:solidFill>
                  <a:srgbClr val="226EB5"/>
                </a:solidFill>
                <a:ea typeface="ＭＳ Ｐゴシック" pitchFamily="34" charset="-128"/>
              </a:rPr>
            </a:br>
            <a:r>
              <a:rPr lang="en-US" b="1" dirty="0" smtClean="0">
                <a:solidFill>
                  <a:srgbClr val="226EB5"/>
                </a:solidFill>
                <a:ea typeface="ＭＳ Ｐゴシック" pitchFamily="34" charset="-128"/>
              </a:rPr>
              <a:t>                              </a:t>
            </a:r>
            <a:r>
              <a:rPr lang="en-US" sz="2800" dirty="0" smtClean="0">
                <a:latin typeface="+mn-lt"/>
                <a:ea typeface="ＭＳ Ｐゴシック" pitchFamily="34" charset="-128"/>
              </a:rPr>
              <a:t>February </a:t>
            </a:r>
            <a:r>
              <a:rPr lang="en-US" sz="2800" dirty="0">
                <a:latin typeface="+mn-lt"/>
                <a:ea typeface="ＭＳ Ｐゴシック" pitchFamily="34" charset="-128"/>
              </a:rPr>
              <a:t>3</a:t>
            </a:r>
            <a:r>
              <a:rPr lang="en-US" sz="2800" dirty="0" smtClean="0">
                <a:latin typeface="+mn-lt"/>
                <a:ea typeface="ＭＳ Ｐゴシック" pitchFamily="34" charset="-128"/>
              </a:rPr>
              <a:t>, 2017</a:t>
            </a:r>
            <a:endParaRPr lang="en-US" sz="4800" dirty="0" smtClean="0">
              <a:latin typeface="+mn-lt"/>
              <a:ea typeface="ＭＳ Ｐゴシック" pitchFamily="34" charset="-128"/>
            </a:endParaRPr>
          </a:p>
        </p:txBody>
      </p:sp>
      <p:pic>
        <p:nvPicPr>
          <p:cNvPr id="2053" name="Picture 7" descr="foot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056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5715000"/>
            <a:ext cx="2396459" cy="8953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30325" r="1448" b="-569"/>
          <a:stretch/>
        </p:blipFill>
        <p:spPr>
          <a:xfrm>
            <a:off x="5864860" y="1"/>
            <a:ext cx="3289300" cy="1600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6" b="1819"/>
          <a:stretch/>
        </p:blipFill>
        <p:spPr>
          <a:xfrm>
            <a:off x="3352146" y="-12700"/>
            <a:ext cx="2741929" cy="1612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 b="9375"/>
          <a:stretch/>
        </p:blipFill>
        <p:spPr>
          <a:xfrm>
            <a:off x="0" y="-11691"/>
            <a:ext cx="2829441" cy="16118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9" b="17363"/>
          <a:stretch/>
        </p:blipFill>
        <p:spPr>
          <a:xfrm>
            <a:off x="1792424" y="0"/>
            <a:ext cx="2162935" cy="16002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0" y="1598613"/>
            <a:ext cx="9144000" cy="13276"/>
          </a:xfrm>
          <a:prstGeom prst="line">
            <a:avLst/>
          </a:prstGeom>
          <a:ln>
            <a:solidFill>
              <a:srgbClr val="2071B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762000" y="2181728"/>
            <a:ext cx="7772400" cy="1470025"/>
          </a:xfrm>
        </p:spPr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2070B7"/>
                </a:solidFill>
                <a:ea typeface="ＭＳ Ｐゴシック" pitchFamily="34" charset="-128"/>
              </a:rPr>
              <a:t/>
            </a:r>
            <a:br>
              <a:rPr lang="en-US" sz="6000" b="1" dirty="0" smtClean="0">
                <a:solidFill>
                  <a:srgbClr val="2070B7"/>
                </a:solidFill>
                <a:ea typeface="ＭＳ Ｐゴシック" pitchFamily="34" charset="-128"/>
              </a:rPr>
            </a:br>
            <a:r>
              <a:rPr lang="en-US" sz="6000" b="1" dirty="0" smtClean="0">
                <a:solidFill>
                  <a:srgbClr val="2070B7"/>
                </a:solidFill>
                <a:ea typeface="ＭＳ Ｐゴシック" pitchFamily="34" charset="-128"/>
              </a:rPr>
              <a:t>Commission Structure</a:t>
            </a:r>
          </a:p>
        </p:txBody>
      </p:sp>
      <p:pic>
        <p:nvPicPr>
          <p:cNvPr id="10245" name="Picture 7" descr="foot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056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5715000"/>
            <a:ext cx="2396459" cy="895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30325" r="1448" b="-569"/>
          <a:stretch/>
        </p:blipFill>
        <p:spPr>
          <a:xfrm>
            <a:off x="5854700" y="1"/>
            <a:ext cx="32893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6" b="1819"/>
          <a:stretch/>
        </p:blipFill>
        <p:spPr>
          <a:xfrm>
            <a:off x="3352146" y="-12700"/>
            <a:ext cx="2741929" cy="1612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 b="9375"/>
          <a:stretch/>
        </p:blipFill>
        <p:spPr>
          <a:xfrm>
            <a:off x="0" y="-11691"/>
            <a:ext cx="2829441" cy="1611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9" b="17363"/>
          <a:stretch/>
        </p:blipFill>
        <p:spPr>
          <a:xfrm>
            <a:off x="1792424" y="0"/>
            <a:ext cx="2162935" cy="1600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0" y="1598613"/>
            <a:ext cx="9144000" cy="13276"/>
          </a:xfrm>
          <a:prstGeom prst="line">
            <a:avLst/>
          </a:prstGeom>
          <a:ln>
            <a:solidFill>
              <a:srgbClr val="2071B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209799" y="0"/>
            <a:ext cx="6856319" cy="12954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Commission Structure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50196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80000"/>
              </a:spcBef>
            </a:pPr>
            <a:r>
              <a:rPr lang="en-US" sz="2800" dirty="0" smtClean="0">
                <a:ea typeface="ＭＳ Ｐゴシック" pitchFamily="34" charset="-128"/>
              </a:rPr>
              <a:t>Legislation mandates composition, voting structure and certain committees</a:t>
            </a:r>
          </a:p>
          <a:p>
            <a:pPr eaLnBrk="1" hangingPunct="1">
              <a:lnSpc>
                <a:spcPct val="90000"/>
              </a:lnSpc>
              <a:spcBef>
                <a:spcPct val="80000"/>
              </a:spcBef>
            </a:pPr>
            <a:r>
              <a:rPr lang="en-US" sz="2800" dirty="0" smtClean="0">
                <a:ea typeface="ＭＳ Ｐゴシック" pitchFamily="34" charset="-128"/>
              </a:rPr>
              <a:t>Each city appoints one member and an alternate</a:t>
            </a:r>
          </a:p>
          <a:p>
            <a:pPr eaLnBrk="1" hangingPunct="1">
              <a:lnSpc>
                <a:spcPct val="90000"/>
              </a:lnSpc>
              <a:spcBef>
                <a:spcPct val="80000"/>
              </a:spcBef>
            </a:pPr>
            <a:r>
              <a:rPr lang="en-US" sz="2800" dirty="0" smtClean="0">
                <a:ea typeface="ＭＳ Ｐゴシック" pitchFamily="34" charset="-128"/>
              </a:rPr>
              <a:t>Commission’s Administrative Code creates standing committees</a:t>
            </a:r>
          </a:p>
          <a:p>
            <a:pPr eaLnBrk="1" hangingPunct="1">
              <a:lnSpc>
                <a:spcPct val="90000"/>
              </a:lnSpc>
              <a:spcBef>
                <a:spcPct val="80000"/>
              </a:spcBef>
            </a:pPr>
            <a:r>
              <a:rPr lang="en-US" sz="2800" dirty="0" smtClean="0">
                <a:ea typeface="ＭＳ Ｐゴシック" pitchFamily="34" charset="-128"/>
              </a:rPr>
              <a:t>Commissioners also represent RCTC on boards of other agencies</a:t>
            </a:r>
            <a:endParaRPr lang="en-US" sz="2800" b="1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6" name="Picture 5" descr="measure A logo.jp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943" y="5638800"/>
            <a:ext cx="980176" cy="950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" y="6019800"/>
            <a:ext cx="1631632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 b="-82"/>
          <a:stretch/>
        </p:blipFill>
        <p:spPr>
          <a:xfrm>
            <a:off x="-10160" y="-1"/>
            <a:ext cx="2184400" cy="131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6477000" cy="12954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Commission Staff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534400" cy="5172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80000"/>
              </a:spcBef>
            </a:pPr>
            <a:r>
              <a:rPr lang="en-US" sz="2800" dirty="0" smtClean="0">
                <a:ea typeface="ＭＳ Ｐゴシック" pitchFamily="34" charset="-128"/>
              </a:rPr>
              <a:t>We’re here to help:</a:t>
            </a:r>
          </a:p>
          <a:p>
            <a:pPr lvl="1" eaLnBrk="1" hangingPunct="1">
              <a:lnSpc>
                <a:spcPct val="90000"/>
              </a:lnSpc>
              <a:spcBef>
                <a:spcPct val="80000"/>
              </a:spcBef>
            </a:pPr>
            <a:r>
              <a:rPr lang="en-US" dirty="0" smtClean="0">
                <a:ea typeface="ＭＳ Ｐゴシック" pitchFamily="34" charset="-128"/>
              </a:rPr>
              <a:t>Anne Mayer, Executive Director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  <a:hlinkClick r:id="rId4"/>
              </a:rPr>
              <a:t>amayer@rctc.org</a:t>
            </a:r>
            <a:endParaRPr lang="en-US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80000"/>
              </a:spcBef>
            </a:pPr>
            <a:r>
              <a:rPr lang="en-US" dirty="0" smtClean="0">
                <a:ea typeface="ＭＳ Ｐゴシック" pitchFamily="34" charset="-128"/>
              </a:rPr>
              <a:t>John Standiford, Deputy Executive Director </a:t>
            </a:r>
            <a:r>
              <a:rPr lang="en-US" dirty="0" smtClean="0">
                <a:ea typeface="ＭＳ Ｐゴシック" pitchFamily="34" charset="-128"/>
                <a:hlinkClick r:id="rId5"/>
              </a:rPr>
              <a:t>jstandiford@rctc.org</a:t>
            </a:r>
            <a:endParaRPr lang="en-US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80000"/>
              </a:spcBef>
            </a:pPr>
            <a:r>
              <a:rPr lang="en-US" dirty="0" smtClean="0">
                <a:ea typeface="ＭＳ Ｐゴシック" pitchFamily="34" charset="-128"/>
              </a:rPr>
              <a:t>Jennifer Harmon, Clerk of the Board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  <a:hlinkClick r:id="rId6"/>
              </a:rPr>
              <a:t>jharmon@rctc.org</a:t>
            </a:r>
            <a:endParaRPr lang="en-US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80000"/>
              </a:spcBef>
            </a:pPr>
            <a:r>
              <a:rPr lang="en-US" dirty="0" smtClean="0">
                <a:ea typeface="ＭＳ Ｐゴシック" pitchFamily="34" charset="-128"/>
              </a:rPr>
              <a:t>Office telephone number:  (951) 787-7141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17932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288084"/>
            <a:ext cx="2060448" cy="77052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-3048" y="1280160"/>
            <a:ext cx="22860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6477000" cy="12954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Social Media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17932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288084"/>
            <a:ext cx="2060448" cy="77052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-3048" y="1280160"/>
            <a:ext cx="22860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292650" y="1828801"/>
            <a:ext cx="1799844" cy="68579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@</a:t>
            </a:r>
            <a:r>
              <a:rPr lang="en-US" sz="4000" b="1" dirty="0" smtClean="0"/>
              <a:t>RCTC</a:t>
            </a:r>
            <a:endParaRPr lang="en-US" b="1" dirty="0"/>
          </a:p>
        </p:txBody>
      </p:sp>
      <p:pic>
        <p:nvPicPr>
          <p:cNvPr id="21" name="Picture 4" descr="Image result for twitter ic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94" y="1676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1"/>
          <p:cNvSpPr txBox="1">
            <a:spLocks/>
          </p:cNvSpPr>
          <p:nvPr/>
        </p:nvSpPr>
        <p:spPr bwMode="auto">
          <a:xfrm>
            <a:off x="3273094" y="4876801"/>
            <a:ext cx="2286000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/>
              <a:t>@</a:t>
            </a:r>
            <a:r>
              <a:rPr lang="en-US" b="1" dirty="0" err="1" smtClean="0"/>
              <a:t>the</a:t>
            </a:r>
            <a:r>
              <a:rPr lang="en-US" sz="4000" b="1" dirty="0" err="1" smtClean="0"/>
              <a:t>RCTC</a:t>
            </a:r>
            <a:endParaRPr lang="en-US" b="1" dirty="0"/>
          </a:p>
        </p:txBody>
      </p:sp>
      <p:pic>
        <p:nvPicPr>
          <p:cNvPr id="23" name="Picture 5" descr="Image result for facebook ic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12" y="3410044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 descr="Image result for youtube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78" y="3505669"/>
            <a:ext cx="1183622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Image result for snapchat icon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0" t="3819" r="3939" b="22291"/>
          <a:stretch/>
        </p:blipFill>
        <p:spPr bwMode="auto">
          <a:xfrm>
            <a:off x="4292650" y="3413092"/>
            <a:ext cx="1182624" cy="107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instagram logo vect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34" y="3244493"/>
            <a:ext cx="1439896" cy="143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28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91intchg_p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foot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056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itle 12"/>
          <p:cNvSpPr>
            <a:spLocks noGrp="1"/>
          </p:cNvSpPr>
          <p:nvPr>
            <p:ph type="title"/>
          </p:nvPr>
        </p:nvSpPr>
        <p:spPr>
          <a:xfrm>
            <a:off x="2209800" y="0"/>
            <a:ext cx="5486400" cy="124777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Where it All Started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5126" name="Content Placeholder 13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724400" cy="5105400"/>
          </a:xfrm>
        </p:spPr>
        <p:txBody>
          <a:bodyPr/>
          <a:lstStyle/>
          <a:p>
            <a:pPr marL="231775" indent="-231775" eaLnBrk="1" hangingPunct="1"/>
            <a:r>
              <a:rPr lang="en-US" sz="2500" dirty="0" smtClean="0">
                <a:ea typeface="ＭＳ Ｐゴシック" pitchFamily="34" charset="-128"/>
                <a:cs typeface="Tahoma" pitchFamily="34" charset="0"/>
              </a:rPr>
              <a:t>Created by State law in 1976 along with similar agencies in neighboring counties</a:t>
            </a:r>
          </a:p>
          <a:p>
            <a:pPr marL="231775" indent="-231775" eaLnBrk="1" hangingPunct="1"/>
            <a:r>
              <a:rPr lang="en-US" sz="2500" dirty="0" smtClean="0">
                <a:ea typeface="ＭＳ Ｐゴシック" pitchFamily="34" charset="-128"/>
                <a:cs typeface="Tahoma" pitchFamily="34" charset="0"/>
              </a:rPr>
              <a:t>Subsequent amendment in 1998 expanded the Commission</a:t>
            </a:r>
          </a:p>
          <a:p>
            <a:pPr marL="231775" lvl="3" indent="-231775">
              <a:buFont typeface="Arial" pitchFamily="34" charset="0"/>
              <a:buChar char="•"/>
            </a:pPr>
            <a:r>
              <a:rPr lang="en-US" sz="2500" dirty="0" smtClean="0">
                <a:ea typeface="ＭＳ Ｐゴシック" pitchFamily="34" charset="-128"/>
                <a:cs typeface="Tahoma" pitchFamily="34" charset="0"/>
              </a:rPr>
              <a:t>Codes cover areas of responsibility and administration</a:t>
            </a:r>
          </a:p>
          <a:p>
            <a:pPr marL="231775" lvl="3" indent="-231775">
              <a:buFont typeface="Arial" pitchFamily="34" charset="0"/>
              <a:buChar char="•"/>
            </a:pPr>
            <a:r>
              <a:rPr lang="en-US" sz="2500" dirty="0" smtClean="0">
                <a:cs typeface="Tahoma" pitchFamily="34" charset="0"/>
              </a:rPr>
              <a:t>Responsible for state highway coordination and short range transit plans</a:t>
            </a:r>
          </a:p>
          <a:p>
            <a:pPr marL="231775" lvl="3" indent="-231775">
              <a:buFont typeface="Arial" pitchFamily="34" charset="0"/>
              <a:buChar char="•"/>
            </a:pPr>
            <a:r>
              <a:rPr lang="en-US" sz="2500" dirty="0" smtClean="0">
                <a:cs typeface="Tahoma" pitchFamily="34" charset="0"/>
              </a:rPr>
              <a:t>Authorization to seek voter approval of sales tax</a:t>
            </a:r>
          </a:p>
          <a:p>
            <a:endParaRPr lang="en-US" sz="2400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pic>
        <p:nvPicPr>
          <p:cNvPr id="5127" name="Picture 4" descr="State Capitol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953000" y="2362200"/>
            <a:ext cx="4038600" cy="2692400"/>
          </a:xfr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 b="-82"/>
          <a:stretch/>
        </p:blipFill>
        <p:spPr>
          <a:xfrm>
            <a:off x="-10160" y="-1"/>
            <a:ext cx="2184400" cy="1311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4"/>
          <a:stretch/>
        </p:blipFill>
        <p:spPr>
          <a:xfrm>
            <a:off x="7556274" y="740091"/>
            <a:ext cx="1531354" cy="456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91intchg_p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foot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056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itle 12"/>
          <p:cNvSpPr>
            <a:spLocks noGrp="1"/>
          </p:cNvSpPr>
          <p:nvPr>
            <p:ph type="title"/>
          </p:nvPr>
        </p:nvSpPr>
        <p:spPr>
          <a:xfrm>
            <a:off x="2286000" y="0"/>
            <a:ext cx="5410200" cy="131127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Original Responsibilities</a:t>
            </a:r>
          </a:p>
        </p:txBody>
      </p:sp>
      <p:sp>
        <p:nvSpPr>
          <p:cNvPr id="5126" name="Content Placeholder 13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endParaRPr lang="en-US" sz="2400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endParaRPr lang="en-US" sz="2400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1600200"/>
            <a:ext cx="8458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Coordinate state highway planning</a:t>
            </a:r>
          </a:p>
          <a:p>
            <a:pPr marL="347663" indent="-347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Adopt Short Range Transit Plans</a:t>
            </a:r>
          </a:p>
          <a:p>
            <a:pPr marL="347663" indent="-347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Coordinate transit service</a:t>
            </a:r>
          </a:p>
          <a:p>
            <a:pPr marL="347663" indent="-347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Identify projects for state and federal funding</a:t>
            </a:r>
          </a:p>
          <a:p>
            <a:pPr marL="347663" indent="-347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Coordinate county plans with state and regional agencies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" y="6019800"/>
            <a:ext cx="1631632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8" t="-290" r="-1163" b="20930"/>
          <a:stretch/>
        </p:blipFill>
        <p:spPr>
          <a:xfrm>
            <a:off x="-76200" y="-4763"/>
            <a:ext cx="2286000" cy="1316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91intchg_p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foot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056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itle 12"/>
          <p:cNvSpPr>
            <a:spLocks noGrp="1"/>
          </p:cNvSpPr>
          <p:nvPr>
            <p:ph type="title"/>
          </p:nvPr>
        </p:nvSpPr>
        <p:spPr>
          <a:xfrm>
            <a:off x="2286000" y="0"/>
            <a:ext cx="5410200" cy="1417638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Added Responsibilities</a:t>
            </a:r>
          </a:p>
        </p:txBody>
      </p:sp>
      <p:sp>
        <p:nvSpPr>
          <p:cNvPr id="5126" name="Content Placeholder 13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endParaRPr lang="en-US" sz="2400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endParaRPr lang="en-US" sz="2400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1828800"/>
            <a:ext cx="8458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SB 45 – Local control over state funding</a:t>
            </a:r>
          </a:p>
          <a:p>
            <a:pPr marL="347663" indent="-347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SAFE – Call Boxes &amp; Freeway Service Patrol</a:t>
            </a:r>
          </a:p>
          <a:p>
            <a:pPr marL="347663" indent="-3476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Self-Help county provisions and Measure A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" y="6019800"/>
            <a:ext cx="1631632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7075" b="2284"/>
          <a:stretch/>
        </p:blipFill>
        <p:spPr>
          <a:xfrm>
            <a:off x="-10161" y="0"/>
            <a:ext cx="2177937" cy="1312607"/>
          </a:xfrm>
          <a:prstGeom prst="rect">
            <a:avLst/>
          </a:prstGeom>
        </p:spPr>
      </p:pic>
      <p:pic>
        <p:nvPicPr>
          <p:cNvPr id="12" name="Picture 11" descr="measure A logo.jp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5144" y="5181283"/>
            <a:ext cx="1361176" cy="13203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7" y="3781920"/>
            <a:ext cx="2064337" cy="1372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339432"/>
            <a:ext cx="2015331" cy="2015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32" b="24400"/>
          <a:stretch/>
        </p:blipFill>
        <p:spPr>
          <a:xfrm>
            <a:off x="5712344" y="3816389"/>
            <a:ext cx="2832043" cy="753883"/>
          </a:xfrm>
          <a:prstGeom prst="rect">
            <a:avLst/>
          </a:prstGeom>
        </p:spPr>
      </p:pic>
      <p:pic>
        <p:nvPicPr>
          <p:cNvPr id="2050" name="Picture 2" descr="Image result for free piggy bank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737" y="1737072"/>
            <a:ext cx="2057534" cy="126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91intchg_p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foot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056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itle 6"/>
          <p:cNvSpPr>
            <a:spLocks noGrp="1"/>
          </p:cNvSpPr>
          <p:nvPr>
            <p:ph type="title"/>
          </p:nvPr>
        </p:nvSpPr>
        <p:spPr>
          <a:xfrm>
            <a:off x="2362200" y="0"/>
            <a:ext cx="5334000" cy="131127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Measure A</a:t>
            </a:r>
          </a:p>
        </p:txBody>
      </p:sp>
      <p:sp>
        <p:nvSpPr>
          <p:cNvPr id="819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86300" cy="3886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Approved by two-thirds margin in 1988 and 2002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Governed by expenditure plans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Genesis of TUMF programs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Establishes geographic return-to-source provision</a:t>
            </a:r>
          </a:p>
        </p:txBody>
      </p:sp>
      <p:pic>
        <p:nvPicPr>
          <p:cNvPr id="8199" name="Picture 4" descr="21_61_110706_election_voting_pa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5257800" y="2019299"/>
            <a:ext cx="3358012" cy="2518509"/>
          </a:xfrm>
          <a:noFill/>
        </p:spPr>
      </p:pic>
      <p:pic>
        <p:nvPicPr>
          <p:cNvPr id="11" name="Picture 10" descr="measure A logo.jp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1424" y="5486400"/>
            <a:ext cx="980176" cy="950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" y="6019800"/>
            <a:ext cx="1631632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1" b="19024"/>
          <a:stretch/>
        </p:blipFill>
        <p:spPr>
          <a:xfrm>
            <a:off x="0" y="-1"/>
            <a:ext cx="2209800" cy="131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209799" y="0"/>
            <a:ext cx="6856319" cy="12192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Measure Accomplishments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417638"/>
            <a:ext cx="4951318" cy="4308359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34" charset="-128"/>
                <a:cs typeface="Arial" pitchFamily="34" charset="0"/>
              </a:rPr>
              <a:t>Widened routes 60, 74, 79, 86 &amp; 91, I-215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  <a:cs typeface="Arial" pitchFamily="34" charset="0"/>
              </a:rPr>
              <a:t>Built interchanges throughout the county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  <a:cs typeface="Arial" pitchFamily="34" charset="0"/>
              </a:rPr>
              <a:t>Funded arterial projects countywide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  <a:cs typeface="Arial" pitchFamily="34" charset="0"/>
              </a:rPr>
              <a:t>Launched and operate Metrolink service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  <a:cs typeface="Arial" pitchFamily="34" charset="0"/>
              </a:rPr>
              <a:t>Grade separation projects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  <a:cs typeface="Arial" pitchFamily="34" charset="0"/>
              </a:rPr>
              <a:t>Returned more than half a billion dollars to cities and the county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027518" y="2209800"/>
            <a:ext cx="3659282" cy="2684463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6" name="Picture 5" descr="measure A logo.jp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943" y="5638800"/>
            <a:ext cx="980176" cy="950797"/>
          </a:xfrm>
          <a:prstGeom prst="rect">
            <a:avLst/>
          </a:prstGeom>
        </p:spPr>
      </p:pic>
      <p:pic>
        <p:nvPicPr>
          <p:cNvPr id="7" name="Picture 5" descr="2260 mid r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27518" y="2209800"/>
            <a:ext cx="4038600" cy="2684463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" y="6019800"/>
            <a:ext cx="1631632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" t="-654" r="617" b="11111"/>
          <a:stretch/>
        </p:blipFill>
        <p:spPr>
          <a:xfrm>
            <a:off x="-13494" y="-9525"/>
            <a:ext cx="2185988" cy="1304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209799" y="0"/>
            <a:ext cx="6856319" cy="1417638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Measure A Projects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3962400" cy="4525963"/>
          </a:xfrm>
        </p:spPr>
        <p:txBody>
          <a:bodyPr/>
          <a:lstStyle/>
          <a:p>
            <a:endParaRPr lang="en-US" b="1" i="1" dirty="0" smtClean="0">
              <a:solidFill>
                <a:srgbClr val="000066"/>
              </a:solidFill>
              <a:latin typeface="Tahoma" pitchFamily="34" charset="0"/>
              <a:ea typeface="ＭＳ Ｐゴシック" pitchFamily="34" charset="-128"/>
            </a:endParaRPr>
          </a:p>
          <a:p>
            <a:endParaRPr lang="en-US" b="1" i="1" dirty="0" smtClean="0">
              <a:solidFill>
                <a:srgbClr val="000066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" y="6019800"/>
            <a:ext cx="1631632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 b="-82"/>
          <a:stretch/>
        </p:blipFill>
        <p:spPr>
          <a:xfrm>
            <a:off x="-10160" y="-1"/>
            <a:ext cx="2184400" cy="13112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2642" y="1523286"/>
            <a:ext cx="819415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cs typeface="Arial" pitchFamily="34" charset="0"/>
              </a:rPr>
              <a:t>Western County Expenditure Plan funds:</a:t>
            </a:r>
          </a:p>
          <a:p>
            <a:pPr lvl="1" eaLnBrk="1" hangingPunct="1"/>
            <a:endParaRPr lang="en-US" sz="2800" dirty="0" smtClean="0">
              <a:cs typeface="Arial" pitchFamily="34" charset="0"/>
            </a:endParaRPr>
          </a:p>
          <a:p>
            <a:pPr marL="914400" lvl="1" indent="-457200" eaLnBrk="1" hangingPunct="1">
              <a:buFont typeface="Wingdings" pitchFamily="2" charset="2"/>
              <a:buChar char="ü"/>
            </a:pPr>
            <a:r>
              <a:rPr lang="en-US" sz="2800" dirty="0" smtClean="0">
                <a:cs typeface="Arial" pitchFamily="34" charset="0"/>
              </a:rPr>
              <a:t>State </a:t>
            </a:r>
            <a:r>
              <a:rPr lang="en-US" sz="2800" dirty="0">
                <a:cs typeface="Arial" pitchFamily="34" charset="0"/>
              </a:rPr>
              <a:t>highways</a:t>
            </a:r>
          </a:p>
          <a:p>
            <a:pPr marL="914400" lvl="1" indent="-457200" eaLnBrk="1" hangingPunct="1">
              <a:buFont typeface="Wingdings" pitchFamily="2" charset="2"/>
              <a:buChar char="ü"/>
            </a:pPr>
            <a:r>
              <a:rPr lang="en-US" sz="2800" dirty="0">
                <a:cs typeface="Arial" pitchFamily="34" charset="0"/>
              </a:rPr>
              <a:t>New transportation corridors (With TUMF Funding)</a:t>
            </a:r>
          </a:p>
          <a:p>
            <a:pPr marL="914400" lvl="1" indent="-457200" eaLnBrk="1" hangingPunct="1">
              <a:buFont typeface="Wingdings" pitchFamily="2" charset="2"/>
              <a:buChar char="ü"/>
            </a:pPr>
            <a:r>
              <a:rPr lang="en-US" sz="2800" dirty="0">
                <a:cs typeface="Arial" pitchFamily="34" charset="0"/>
              </a:rPr>
              <a:t>Regional arterials (With TUMF Funding)</a:t>
            </a:r>
          </a:p>
          <a:p>
            <a:pPr marL="914400" lvl="1" indent="-457200" eaLnBrk="1" hangingPunct="1">
              <a:buFont typeface="Wingdings" pitchFamily="2" charset="2"/>
              <a:buChar char="ü"/>
            </a:pPr>
            <a:r>
              <a:rPr lang="en-US" sz="2800" dirty="0">
                <a:cs typeface="Arial" pitchFamily="34" charset="0"/>
              </a:rPr>
              <a:t>Local streets and roads</a:t>
            </a:r>
          </a:p>
          <a:p>
            <a:pPr marL="914400" lvl="1" indent="-457200" eaLnBrk="1" hangingPunct="1">
              <a:buFont typeface="Wingdings" pitchFamily="2" charset="2"/>
              <a:buChar char="ü"/>
            </a:pPr>
            <a:r>
              <a:rPr lang="en-US" sz="2800" dirty="0">
                <a:cs typeface="Arial" pitchFamily="34" charset="0"/>
              </a:rPr>
              <a:t>Public transit</a:t>
            </a:r>
          </a:p>
          <a:p>
            <a:pPr marL="914400" lvl="1" indent="-457200" eaLnBrk="1" hangingPunct="1">
              <a:buFont typeface="Wingdings" pitchFamily="2" charset="2"/>
              <a:buChar char="ü"/>
            </a:pPr>
            <a:r>
              <a:rPr lang="en-US" sz="2800" dirty="0">
                <a:cs typeface="Arial" pitchFamily="34" charset="0"/>
              </a:rPr>
              <a:t>Economic development incentives</a:t>
            </a:r>
          </a:p>
          <a:p>
            <a:pPr marL="914400" lvl="1" indent="-457200" eaLnBrk="1" hangingPunct="1">
              <a:buFont typeface="Wingdings" pitchFamily="2" charset="2"/>
              <a:buChar char="ü"/>
            </a:pPr>
            <a:r>
              <a:rPr lang="en-US" sz="2800" dirty="0">
                <a:cs typeface="Arial" pitchFamily="34" charset="0"/>
              </a:rPr>
              <a:t>Debt financing costs</a:t>
            </a:r>
          </a:p>
        </p:txBody>
      </p:sp>
    </p:spTree>
    <p:extLst>
      <p:ext uri="{BB962C8B-B14F-4D97-AF65-F5344CB8AC3E}">
        <p14:creationId xmlns:p14="http://schemas.microsoft.com/office/powerpoint/2010/main" val="395100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209799" y="0"/>
            <a:ext cx="6856319" cy="1417638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Measure A Projects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3962400" cy="4525963"/>
          </a:xfrm>
        </p:spPr>
        <p:txBody>
          <a:bodyPr/>
          <a:lstStyle/>
          <a:p>
            <a:endParaRPr lang="en-US" b="1" i="1" dirty="0" smtClean="0">
              <a:solidFill>
                <a:srgbClr val="000066"/>
              </a:solidFill>
              <a:latin typeface="Tahoma" pitchFamily="34" charset="0"/>
              <a:ea typeface="ＭＳ Ｐゴシック" pitchFamily="34" charset="-128"/>
            </a:endParaRPr>
          </a:p>
          <a:p>
            <a:endParaRPr lang="en-US" b="1" i="1" dirty="0" smtClean="0">
              <a:solidFill>
                <a:srgbClr val="000066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" y="6019800"/>
            <a:ext cx="1631632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 b="-82"/>
          <a:stretch/>
        </p:blipFill>
        <p:spPr>
          <a:xfrm>
            <a:off x="-10160" y="-1"/>
            <a:ext cx="2184400" cy="13112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2642" y="1523286"/>
            <a:ext cx="842275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ea typeface="ＭＳ Ｐゴシック"/>
                <a:cs typeface="Arial" pitchFamily="34" charset="0"/>
              </a:rPr>
              <a:t>Coachella Valley Expenditure Plan Funds</a:t>
            </a:r>
          </a:p>
          <a:p>
            <a:pPr marL="914400" lvl="1" indent="-457200" eaLnBrk="1" hangingPunct="1">
              <a:buFont typeface="Wingdings" pitchFamily="2" charset="2"/>
              <a:buChar char="ü"/>
              <a:defRPr/>
            </a:pPr>
            <a:endParaRPr lang="en-US" sz="2400" dirty="0" smtClean="0">
              <a:ea typeface="ＭＳ Ｐゴシック"/>
              <a:cs typeface="Arial" pitchFamily="34" charset="0"/>
            </a:endParaRPr>
          </a:p>
          <a:p>
            <a:pPr marL="914400" lvl="1" indent="-457200" eaLnBrk="1" hangingPunct="1">
              <a:buFont typeface="Wingdings" pitchFamily="2" charset="2"/>
              <a:buChar char="ü"/>
              <a:defRPr/>
            </a:pPr>
            <a:r>
              <a:rPr lang="en-US" sz="2800" dirty="0" smtClean="0">
                <a:ea typeface="ＭＳ Ｐゴシック"/>
                <a:cs typeface="Arial" pitchFamily="34" charset="0"/>
              </a:rPr>
              <a:t>State </a:t>
            </a:r>
            <a:r>
              <a:rPr lang="en-US" sz="2800" dirty="0">
                <a:ea typeface="ＭＳ Ｐゴシック"/>
                <a:cs typeface="Arial" pitchFamily="34" charset="0"/>
              </a:rPr>
              <a:t>highways and major regional roads</a:t>
            </a:r>
          </a:p>
          <a:p>
            <a:pPr marL="914400" lvl="1" indent="-457200" eaLnBrk="1" hangingPunct="1">
              <a:buFont typeface="Wingdings" pitchFamily="2" charset="2"/>
              <a:buChar char="ü"/>
              <a:defRPr/>
            </a:pPr>
            <a:r>
              <a:rPr lang="en-US" sz="2800" dirty="0">
                <a:ea typeface="ＭＳ Ｐゴシック"/>
                <a:cs typeface="Arial" pitchFamily="34" charset="0"/>
              </a:rPr>
              <a:t>Local streets and roads</a:t>
            </a:r>
          </a:p>
          <a:p>
            <a:pPr marL="914400" lvl="1" indent="-457200" eaLnBrk="1" hangingPunct="1">
              <a:buFont typeface="Wingdings" pitchFamily="2" charset="2"/>
              <a:buChar char="ü"/>
              <a:defRPr/>
            </a:pPr>
            <a:r>
              <a:rPr lang="en-US" sz="2800" dirty="0">
                <a:ea typeface="ＭＳ Ｐゴシック"/>
                <a:cs typeface="Arial" pitchFamily="34" charset="0"/>
              </a:rPr>
              <a:t>Public transit</a:t>
            </a:r>
          </a:p>
          <a:p>
            <a:pPr marL="342900" lvl="1" indent="-342900" eaLnBrk="1" hangingPunct="1">
              <a:buFont typeface="Arial" pitchFamily="34" charset="0"/>
              <a:buChar char="•"/>
              <a:defRPr/>
            </a:pPr>
            <a:endParaRPr lang="en-US" sz="3200" b="1" dirty="0" smtClean="0">
              <a:ea typeface="ＭＳ Ｐゴシック"/>
              <a:cs typeface="Arial" pitchFamily="34" charset="0"/>
            </a:endParaRPr>
          </a:p>
          <a:p>
            <a:pPr marL="342900" lvl="1" indent="-342900" eaLnBrk="1" hangingPunct="1">
              <a:buFont typeface="Arial" pitchFamily="34" charset="0"/>
              <a:buChar char="•"/>
              <a:defRPr/>
            </a:pPr>
            <a:r>
              <a:rPr lang="en-US" sz="3200" b="1" dirty="0" smtClean="0">
                <a:ea typeface="ＭＳ Ｐゴシック"/>
                <a:cs typeface="Arial" pitchFamily="34" charset="0"/>
              </a:rPr>
              <a:t>Palo </a:t>
            </a:r>
            <a:r>
              <a:rPr lang="en-US" sz="3200" b="1" dirty="0">
                <a:ea typeface="ＭＳ Ｐゴシック"/>
                <a:cs typeface="Arial" pitchFamily="34" charset="0"/>
              </a:rPr>
              <a:t>Verde Valley Expenditure Plan </a:t>
            </a:r>
            <a:r>
              <a:rPr lang="en-US" sz="3200" b="1" dirty="0" err="1" smtClean="0">
                <a:ea typeface="ＭＳ Ｐゴシック"/>
                <a:cs typeface="Arial" pitchFamily="34" charset="0"/>
              </a:rPr>
              <a:t>unds</a:t>
            </a:r>
            <a:r>
              <a:rPr lang="en-US" sz="3200" b="1" dirty="0" smtClean="0">
                <a:ea typeface="ＭＳ Ｐゴシック"/>
                <a:cs typeface="Arial" pitchFamily="34" charset="0"/>
              </a:rPr>
              <a:t> </a:t>
            </a:r>
          </a:p>
          <a:p>
            <a:pPr marL="0" lvl="1" eaLnBrk="1" hangingPunct="1">
              <a:defRPr/>
            </a:pPr>
            <a:endParaRPr lang="en-US" sz="3200" b="1" dirty="0" smtClean="0">
              <a:ea typeface="ＭＳ Ｐゴシック"/>
              <a:cs typeface="Arial" pitchFamily="34" charset="0"/>
            </a:endParaRPr>
          </a:p>
          <a:p>
            <a:pPr lvl="2" indent="-514350">
              <a:buFont typeface="Wingdings" pitchFamily="2" charset="2"/>
              <a:buChar char="ü"/>
              <a:defRPr/>
            </a:pPr>
            <a:r>
              <a:rPr lang="en-US" sz="2800" dirty="0" smtClean="0">
                <a:ea typeface="ＭＳ Ｐゴシック"/>
                <a:cs typeface="Arial" pitchFamily="34" charset="0"/>
              </a:rPr>
              <a:t>Local </a:t>
            </a:r>
            <a:r>
              <a:rPr lang="en-US" sz="2800" dirty="0">
                <a:ea typeface="ＭＳ Ｐゴシック"/>
                <a:cs typeface="Arial" pitchFamily="34" charset="0"/>
              </a:rPr>
              <a:t>streets and roads</a:t>
            </a:r>
          </a:p>
        </p:txBody>
      </p:sp>
    </p:spTree>
    <p:extLst>
      <p:ext uri="{BB962C8B-B14F-4D97-AF65-F5344CB8AC3E}">
        <p14:creationId xmlns:p14="http://schemas.microsoft.com/office/powerpoint/2010/main" val="65392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209799" y="0"/>
            <a:ext cx="6856319" cy="1417638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a typeface="ＭＳ Ｐゴシック" pitchFamily="34" charset="-128"/>
              </a:rPr>
              <a:t>Partnering Agencies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3962400" cy="4525963"/>
          </a:xfrm>
        </p:spPr>
        <p:txBody>
          <a:bodyPr/>
          <a:lstStyle/>
          <a:p>
            <a:endParaRPr lang="en-US" b="1" i="1" dirty="0" smtClean="0">
              <a:solidFill>
                <a:srgbClr val="000066"/>
              </a:solidFill>
              <a:latin typeface="Tahoma" pitchFamily="34" charset="0"/>
              <a:ea typeface="ＭＳ Ｐゴシック" pitchFamily="34" charset="-128"/>
            </a:endParaRPr>
          </a:p>
          <a:p>
            <a:endParaRPr lang="en-US" b="1" i="1" dirty="0" smtClean="0">
              <a:solidFill>
                <a:srgbClr val="000066"/>
              </a:solidFill>
              <a:latin typeface="Tahoma" pitchFamily="34" charset="0"/>
              <a:ea typeface="ＭＳ Ｐゴシック" pitchFamily="34" charset="-128"/>
            </a:endParaRPr>
          </a:p>
          <a:p>
            <a:r>
              <a:rPr lang="en-US" b="1" i="1" dirty="0" smtClean="0">
                <a:ea typeface="ＭＳ Ｐゴシック" pitchFamily="34" charset="-128"/>
              </a:rPr>
              <a:t>RCTC works with other partners including: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41148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70000"/>
              </a:spcBef>
              <a:spcAft>
                <a:spcPts val="600"/>
              </a:spcAft>
            </a:pPr>
            <a:r>
              <a:rPr lang="en-US" sz="2400" dirty="0" smtClean="0">
                <a:ea typeface="ＭＳ Ｐゴシック" pitchFamily="34" charset="-128"/>
              </a:rPr>
              <a:t>Caltrans</a:t>
            </a:r>
          </a:p>
          <a:p>
            <a:pPr eaLnBrk="1" hangingPunct="1">
              <a:lnSpc>
                <a:spcPct val="80000"/>
              </a:lnSpc>
              <a:spcBef>
                <a:spcPct val="70000"/>
              </a:spcBef>
              <a:spcAft>
                <a:spcPts val="600"/>
              </a:spcAft>
            </a:pPr>
            <a:r>
              <a:rPr lang="en-US" sz="2400" dirty="0" smtClean="0">
                <a:ea typeface="ＭＳ Ｐゴシック" pitchFamily="34" charset="-128"/>
              </a:rPr>
              <a:t>California Transportation Commission </a:t>
            </a:r>
          </a:p>
          <a:p>
            <a:pPr eaLnBrk="1" hangingPunct="1">
              <a:lnSpc>
                <a:spcPct val="80000"/>
              </a:lnSpc>
              <a:spcBef>
                <a:spcPct val="70000"/>
              </a:spcBef>
              <a:spcAft>
                <a:spcPts val="600"/>
              </a:spcAft>
            </a:pPr>
            <a:r>
              <a:rPr lang="en-US" sz="2400" dirty="0" smtClean="0">
                <a:ea typeface="ＭＳ Ｐゴシック" pitchFamily="34" charset="-128"/>
              </a:rPr>
              <a:t>Planning agencies/COGs</a:t>
            </a:r>
          </a:p>
          <a:p>
            <a:pPr eaLnBrk="1" hangingPunct="1">
              <a:lnSpc>
                <a:spcPct val="80000"/>
              </a:lnSpc>
              <a:spcBef>
                <a:spcPct val="70000"/>
              </a:spcBef>
              <a:spcAft>
                <a:spcPts val="600"/>
              </a:spcAft>
            </a:pPr>
            <a:r>
              <a:rPr lang="en-US" sz="2400" dirty="0" smtClean="0">
                <a:ea typeface="ＭＳ Ｐゴシック" pitchFamily="34" charset="-128"/>
              </a:rPr>
              <a:t>Transit providers</a:t>
            </a:r>
          </a:p>
          <a:p>
            <a:pPr eaLnBrk="1" hangingPunct="1">
              <a:lnSpc>
                <a:spcPct val="80000"/>
              </a:lnSpc>
              <a:spcBef>
                <a:spcPct val="70000"/>
              </a:spcBef>
              <a:spcAft>
                <a:spcPts val="600"/>
              </a:spcAft>
            </a:pPr>
            <a:r>
              <a:rPr lang="en-US" sz="2400" dirty="0" smtClean="0">
                <a:ea typeface="ＭＳ Ｐゴシック" pitchFamily="34" charset="-128"/>
              </a:rPr>
              <a:t>Resource agencies</a:t>
            </a:r>
          </a:p>
          <a:p>
            <a:pPr eaLnBrk="1" hangingPunct="1">
              <a:lnSpc>
                <a:spcPct val="80000"/>
              </a:lnSpc>
              <a:spcBef>
                <a:spcPct val="70000"/>
              </a:spcBef>
              <a:spcAft>
                <a:spcPts val="600"/>
              </a:spcAft>
            </a:pPr>
            <a:r>
              <a:rPr lang="en-US" sz="2400" dirty="0" smtClean="0">
                <a:ea typeface="ＭＳ Ｐゴシック" pitchFamily="34" charset="-128"/>
              </a:rPr>
              <a:t>Cities &amp; the county</a:t>
            </a:r>
          </a:p>
          <a:p>
            <a:pPr eaLnBrk="1" hangingPunct="1">
              <a:lnSpc>
                <a:spcPct val="80000"/>
              </a:lnSpc>
              <a:spcBef>
                <a:spcPct val="70000"/>
              </a:spcBef>
              <a:spcAft>
                <a:spcPts val="600"/>
              </a:spcAft>
            </a:pPr>
            <a:r>
              <a:rPr lang="en-US" sz="2400" dirty="0" smtClean="0">
                <a:ea typeface="ＭＳ Ｐゴシック" pitchFamily="34" charset="-128"/>
              </a:rPr>
              <a:t>Neighboring agencies</a:t>
            </a:r>
          </a:p>
          <a:p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" y="6019800"/>
            <a:ext cx="1631632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68" y="1469546"/>
            <a:ext cx="620712" cy="496909"/>
          </a:xfrm>
          <a:prstGeom prst="rect">
            <a:avLst/>
          </a:prstGeom>
        </p:spPr>
      </p:pic>
      <p:pic>
        <p:nvPicPr>
          <p:cNvPr id="1028" name="Picture 4" descr="Image result for California Transportation Commiss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55" y="2181751"/>
            <a:ext cx="685799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wrcog.cog.ca.us/uploads/media_items/wrcog-logo-25-years.215.167.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217" y="3106541"/>
            <a:ext cx="683263" cy="53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riverside transit agency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59" y="3706302"/>
            <a:ext cx="853723" cy="48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VAG Logo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11" t="8745" r="1035" b="216"/>
          <a:stretch/>
        </p:blipFill>
        <p:spPr bwMode="auto">
          <a:xfrm>
            <a:off x="8497765" y="3106542"/>
            <a:ext cx="438773" cy="53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sunline transit agency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640" y="3759846"/>
            <a:ext cx="796485" cy="43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RCA_logorg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93862" y="4277727"/>
            <a:ext cx="615697" cy="534988"/>
          </a:xfrm>
          <a:prstGeom prst="rect">
            <a:avLst/>
          </a:prstGeom>
        </p:spPr>
      </p:pic>
      <p:pic>
        <p:nvPicPr>
          <p:cNvPr id="1042" name="Picture 18" descr="Image result for service authority for freeway emergencie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518" y="5386014"/>
            <a:ext cx="606344" cy="37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octa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709" y="5851288"/>
            <a:ext cx="336116" cy="40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SANDAG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580" y="6146382"/>
            <a:ext cx="972637" cy="17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la metro 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55" y="5441448"/>
            <a:ext cx="479490" cy="4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SCAG 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528" y="4695023"/>
            <a:ext cx="1124377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 b="-82"/>
          <a:stretch/>
        </p:blipFill>
        <p:spPr>
          <a:xfrm>
            <a:off x="-10160" y="-1"/>
            <a:ext cx="2184400" cy="131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6039</TotalTime>
  <Words>326</Words>
  <Application>Microsoft Office PowerPoint</Application>
  <PresentationFormat>On-screen Show (4:3)</PresentationFormat>
  <Paragraphs>88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ＭＳ Ｐゴシック</vt:lpstr>
      <vt:lpstr>Arial</vt:lpstr>
      <vt:lpstr>Calibri</vt:lpstr>
      <vt:lpstr>Tahoma</vt:lpstr>
      <vt:lpstr>Wingdings</vt:lpstr>
      <vt:lpstr>Office Theme</vt:lpstr>
      <vt:lpstr>1_Office Theme</vt:lpstr>
      <vt:lpstr>2_Office Theme</vt:lpstr>
      <vt:lpstr>  Welcome to RCTC                                February 3, 2017</vt:lpstr>
      <vt:lpstr>Where it All Started</vt:lpstr>
      <vt:lpstr>Original Responsibilities</vt:lpstr>
      <vt:lpstr>Added Responsibilities</vt:lpstr>
      <vt:lpstr>Measure A</vt:lpstr>
      <vt:lpstr>Measure Accomplishments</vt:lpstr>
      <vt:lpstr>Measure A Projects</vt:lpstr>
      <vt:lpstr>Measure A Projects</vt:lpstr>
      <vt:lpstr>Partnering Agencies</vt:lpstr>
      <vt:lpstr> Commission Structure</vt:lpstr>
      <vt:lpstr>Commission Structure</vt:lpstr>
      <vt:lpstr>Commission Staff</vt:lpstr>
      <vt:lpstr>Social Media</vt:lpstr>
    </vt:vector>
  </TitlesOfParts>
  <Company>Geographics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Dawn Hassett</dc:creator>
  <cp:lastModifiedBy>STANDIFO</cp:lastModifiedBy>
  <cp:revision>565</cp:revision>
  <cp:lastPrinted>2017-02-03T15:19:19Z</cp:lastPrinted>
  <dcterms:created xsi:type="dcterms:W3CDTF">2010-09-08T14:50:44Z</dcterms:created>
  <dcterms:modified xsi:type="dcterms:W3CDTF">2017-02-03T15:24:40Z</dcterms:modified>
</cp:coreProperties>
</file>