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9"/>
  </p:notesMasterIdLst>
  <p:handoutMasterIdLst>
    <p:handoutMasterId r:id="rId20"/>
  </p:handoutMasterIdLst>
  <p:sldIdLst>
    <p:sldId id="256" r:id="rId2"/>
    <p:sldId id="305" r:id="rId3"/>
    <p:sldId id="296" r:id="rId4"/>
    <p:sldId id="320" r:id="rId5"/>
    <p:sldId id="325" r:id="rId6"/>
    <p:sldId id="316" r:id="rId7"/>
    <p:sldId id="315" r:id="rId8"/>
    <p:sldId id="313" r:id="rId9"/>
    <p:sldId id="308" r:id="rId10"/>
    <p:sldId id="307" r:id="rId11"/>
    <p:sldId id="304" r:id="rId12"/>
    <p:sldId id="265" r:id="rId13"/>
    <p:sldId id="321" r:id="rId14"/>
    <p:sldId id="326" r:id="rId15"/>
    <p:sldId id="322" r:id="rId16"/>
    <p:sldId id="323" r:id="rId17"/>
    <p:sldId id="324" r:id="rId18"/>
  </p:sldIdLst>
  <p:sldSz cx="9144000" cy="6858000" type="screen4x3"/>
  <p:notesSz cx="9363075" cy="7077075"/>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mn-cs"/>
      </a:defRPr>
    </a:lvl5pPr>
    <a:lvl6pPr marL="2286000" algn="l" defTabSz="457200" rtl="0" eaLnBrk="1" latinLnBrk="0" hangingPunct="1">
      <a:defRPr kern="1200">
        <a:solidFill>
          <a:schemeClr val="tx1"/>
        </a:solidFill>
        <a:latin typeface="Verdana" charset="0"/>
        <a:ea typeface="ＭＳ Ｐゴシック" charset="0"/>
        <a:cs typeface="+mn-cs"/>
      </a:defRPr>
    </a:lvl6pPr>
    <a:lvl7pPr marL="2743200" algn="l" defTabSz="457200" rtl="0" eaLnBrk="1" latinLnBrk="0" hangingPunct="1">
      <a:defRPr kern="1200">
        <a:solidFill>
          <a:schemeClr val="tx1"/>
        </a:solidFill>
        <a:latin typeface="Verdana" charset="0"/>
        <a:ea typeface="ＭＳ Ｐゴシック" charset="0"/>
        <a:cs typeface="+mn-cs"/>
      </a:defRPr>
    </a:lvl7pPr>
    <a:lvl8pPr marL="3200400" algn="l" defTabSz="457200" rtl="0" eaLnBrk="1" latinLnBrk="0" hangingPunct="1">
      <a:defRPr kern="1200">
        <a:solidFill>
          <a:schemeClr val="tx1"/>
        </a:solidFill>
        <a:latin typeface="Verdana" charset="0"/>
        <a:ea typeface="ＭＳ Ｐゴシック" charset="0"/>
        <a:cs typeface="+mn-cs"/>
      </a:defRPr>
    </a:lvl8pPr>
    <a:lvl9pPr marL="3657600" algn="l" defTabSz="457200" rtl="0" eaLnBrk="1" latinLnBrk="0" hangingPunct="1">
      <a:defRPr kern="1200">
        <a:solidFill>
          <a:schemeClr val="tx1"/>
        </a:solidFill>
        <a:latin typeface="Verdana"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88"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53" y="27528"/>
    </p:cViewPr>
  </p:outlineViewPr>
  <p:notesTextViewPr>
    <p:cViewPr>
      <p:scale>
        <a:sx n="100" d="100"/>
        <a:sy n="100" d="100"/>
      </p:scale>
      <p:origin x="0" y="0"/>
    </p:cViewPr>
  </p:notesTextViewPr>
  <p:sorterViewPr>
    <p:cViewPr>
      <p:scale>
        <a:sx n="100" d="100"/>
        <a:sy n="100" d="100"/>
      </p:scale>
      <p:origin x="0" y="4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1"/>
            <a:ext cx="4057333" cy="354013"/>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lvl1pPr defTabSz="939800" eaLnBrk="1" hangingPunct="1">
              <a:defRPr sz="1200">
                <a:latin typeface="Arial" charset="0"/>
                <a:ea typeface="+mn-ea"/>
              </a:defRPr>
            </a:lvl1pPr>
          </a:lstStyle>
          <a:p>
            <a:pPr>
              <a:defRPr/>
            </a:pPr>
            <a:endParaRPr lang="en-US"/>
          </a:p>
        </p:txBody>
      </p:sp>
      <p:sp>
        <p:nvSpPr>
          <p:cNvPr id="156675" name="Rectangle 3"/>
          <p:cNvSpPr>
            <a:spLocks noGrp="1" noChangeArrowheads="1"/>
          </p:cNvSpPr>
          <p:nvPr>
            <p:ph type="dt" sz="quarter" idx="1"/>
          </p:nvPr>
        </p:nvSpPr>
        <p:spPr bwMode="auto">
          <a:xfrm>
            <a:off x="5304158" y="1"/>
            <a:ext cx="4057333" cy="354013"/>
          </a:xfrm>
          <a:prstGeom prst="rect">
            <a:avLst/>
          </a:prstGeom>
          <a:noFill/>
          <a:ln w="9525">
            <a:noFill/>
            <a:miter lim="800000"/>
            <a:headEnd/>
            <a:tailEnd/>
          </a:ln>
          <a:effectLst/>
        </p:spPr>
        <p:txBody>
          <a:bodyPr vert="horz" wrap="square" lIns="94046" tIns="47023" rIns="94046" bIns="47023" numCol="1" anchor="t" anchorCtr="0" compatLnSpc="1">
            <a:prstTxWarp prst="textNoShape">
              <a:avLst/>
            </a:prstTxWarp>
          </a:bodyPr>
          <a:lstStyle>
            <a:lvl1pPr algn="r" defTabSz="939800" eaLnBrk="1" hangingPunct="1">
              <a:defRPr sz="1200">
                <a:latin typeface="Arial" charset="0"/>
                <a:ea typeface="+mn-ea"/>
              </a:defRPr>
            </a:lvl1pPr>
          </a:lstStyle>
          <a:p>
            <a:pPr>
              <a:defRPr/>
            </a:pPr>
            <a:endParaRPr lang="en-US"/>
          </a:p>
        </p:txBody>
      </p:sp>
      <p:sp>
        <p:nvSpPr>
          <p:cNvPr id="156676" name="Rectangle 4"/>
          <p:cNvSpPr>
            <a:spLocks noGrp="1" noChangeArrowheads="1"/>
          </p:cNvSpPr>
          <p:nvPr>
            <p:ph type="ftr" sz="quarter" idx="2"/>
          </p:nvPr>
        </p:nvSpPr>
        <p:spPr bwMode="auto">
          <a:xfrm>
            <a:off x="0" y="6721476"/>
            <a:ext cx="4057333" cy="354013"/>
          </a:xfrm>
          <a:prstGeom prst="rect">
            <a:avLst/>
          </a:prstGeom>
          <a:noFill/>
          <a:ln w="9525">
            <a:noFill/>
            <a:miter lim="800000"/>
            <a:headEnd/>
            <a:tailEnd/>
          </a:ln>
          <a:effectLst/>
        </p:spPr>
        <p:txBody>
          <a:bodyPr vert="horz" wrap="square" lIns="94046" tIns="47023" rIns="94046" bIns="47023" numCol="1" anchor="b" anchorCtr="0" compatLnSpc="1">
            <a:prstTxWarp prst="textNoShape">
              <a:avLst/>
            </a:prstTxWarp>
          </a:bodyPr>
          <a:lstStyle>
            <a:lvl1pPr defTabSz="939800" eaLnBrk="1" hangingPunct="1">
              <a:defRPr sz="1200">
                <a:latin typeface="Arial" charset="0"/>
                <a:ea typeface="+mn-ea"/>
              </a:defRPr>
            </a:lvl1pPr>
          </a:lstStyle>
          <a:p>
            <a:pPr>
              <a:defRPr/>
            </a:pPr>
            <a:endParaRPr lang="en-US"/>
          </a:p>
        </p:txBody>
      </p:sp>
      <p:sp>
        <p:nvSpPr>
          <p:cNvPr id="156677" name="Rectangle 5"/>
          <p:cNvSpPr>
            <a:spLocks noGrp="1" noChangeArrowheads="1"/>
          </p:cNvSpPr>
          <p:nvPr>
            <p:ph type="sldNum" sz="quarter" idx="3"/>
          </p:nvPr>
        </p:nvSpPr>
        <p:spPr bwMode="auto">
          <a:xfrm>
            <a:off x="5304158" y="6721476"/>
            <a:ext cx="4057333" cy="354013"/>
          </a:xfrm>
          <a:prstGeom prst="rect">
            <a:avLst/>
          </a:prstGeom>
          <a:noFill/>
          <a:ln w="9525">
            <a:noFill/>
            <a:miter lim="800000"/>
            <a:headEnd/>
            <a:tailEnd/>
          </a:ln>
          <a:effectLst/>
        </p:spPr>
        <p:txBody>
          <a:bodyPr vert="horz" wrap="square" lIns="94046" tIns="47023" rIns="94046" bIns="47023" numCol="1" anchor="b" anchorCtr="0" compatLnSpc="1">
            <a:prstTxWarp prst="textNoShape">
              <a:avLst/>
            </a:prstTxWarp>
          </a:bodyPr>
          <a:lstStyle>
            <a:lvl1pPr algn="r" defTabSz="939800" eaLnBrk="1" hangingPunct="1">
              <a:defRPr sz="1200">
                <a:latin typeface="Arial" charset="0"/>
              </a:defRPr>
            </a:lvl1pPr>
          </a:lstStyle>
          <a:p>
            <a:fld id="{95013CAA-7970-5C40-9970-D3E14D34FCC5}" type="slidenum">
              <a:rPr lang="en-US"/>
              <a:pPr/>
              <a:t>‹#›</a:t>
            </a:fld>
            <a:endParaRPr lang="en-US"/>
          </a:p>
        </p:txBody>
      </p:sp>
    </p:spTree>
    <p:extLst>
      <p:ext uri="{BB962C8B-B14F-4D97-AF65-F5344CB8AC3E}">
        <p14:creationId xmlns:p14="http://schemas.microsoft.com/office/powerpoint/2010/main" val="1106535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1"/>
            <a:ext cx="4057333"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Verdana" pitchFamily="34" charset="0"/>
                <a:ea typeface="+mn-ea"/>
              </a:defRPr>
            </a:lvl1pPr>
          </a:lstStyle>
          <a:p>
            <a:pPr>
              <a:defRPr/>
            </a:pPr>
            <a:endParaRPr lang="en-US"/>
          </a:p>
        </p:txBody>
      </p:sp>
      <p:sp>
        <p:nvSpPr>
          <p:cNvPr id="44035" name="Rectangle 3"/>
          <p:cNvSpPr>
            <a:spLocks noGrp="1" noChangeArrowheads="1"/>
          </p:cNvSpPr>
          <p:nvPr>
            <p:ph type="dt" idx="1"/>
          </p:nvPr>
        </p:nvSpPr>
        <p:spPr bwMode="auto">
          <a:xfrm>
            <a:off x="5304158" y="1"/>
            <a:ext cx="4057333"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49CE2510-EA89-3942-ADD6-6F99402E4CF3}" type="datetimeFigureOut">
              <a:rPr lang="en-US"/>
              <a:pPr/>
              <a:t>2/2/2017</a:t>
            </a:fld>
            <a:endParaRPr lang="en-US"/>
          </a:p>
        </p:txBody>
      </p:sp>
      <p:sp>
        <p:nvSpPr>
          <p:cNvPr id="28676" name="Rectangle 4"/>
          <p:cNvSpPr>
            <a:spLocks noGrp="1" noRot="1" noChangeAspect="1" noChangeArrowheads="1" noTextEdit="1"/>
          </p:cNvSpPr>
          <p:nvPr>
            <p:ph type="sldImg" idx="2"/>
          </p:nvPr>
        </p:nvSpPr>
        <p:spPr bwMode="auto">
          <a:xfrm>
            <a:off x="2913063" y="530225"/>
            <a:ext cx="3536950" cy="26543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44037" name="Rectangle 5"/>
          <p:cNvSpPr>
            <a:spLocks noGrp="1" noChangeArrowheads="1"/>
          </p:cNvSpPr>
          <p:nvPr>
            <p:ph type="body" sz="quarter" idx="3"/>
          </p:nvPr>
        </p:nvSpPr>
        <p:spPr bwMode="auto">
          <a:xfrm>
            <a:off x="936308" y="3362326"/>
            <a:ext cx="7490460" cy="318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6721476"/>
            <a:ext cx="4057333"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Verdana" pitchFamily="34" charset="0"/>
                <a:ea typeface="+mn-ea"/>
              </a:defRPr>
            </a:lvl1pPr>
          </a:lstStyle>
          <a:p>
            <a:pPr>
              <a:defRPr/>
            </a:pPr>
            <a:endParaRPr lang="en-US"/>
          </a:p>
        </p:txBody>
      </p:sp>
      <p:sp>
        <p:nvSpPr>
          <p:cNvPr id="44039" name="Rectangle 7"/>
          <p:cNvSpPr>
            <a:spLocks noGrp="1" noChangeArrowheads="1"/>
          </p:cNvSpPr>
          <p:nvPr>
            <p:ph type="sldNum" sz="quarter" idx="5"/>
          </p:nvPr>
        </p:nvSpPr>
        <p:spPr bwMode="auto">
          <a:xfrm>
            <a:off x="5304158" y="6721476"/>
            <a:ext cx="4057333"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8305B24-E902-A543-9252-959ACC0DC6DF}" type="slidenum">
              <a:rPr lang="en-US"/>
              <a:pPr/>
              <a:t>‹#›</a:t>
            </a:fld>
            <a:endParaRPr lang="en-US"/>
          </a:p>
        </p:txBody>
      </p:sp>
    </p:spTree>
    <p:extLst>
      <p:ext uri="{BB962C8B-B14F-4D97-AF65-F5344CB8AC3E}">
        <p14:creationId xmlns:p14="http://schemas.microsoft.com/office/powerpoint/2010/main" val="1594942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57 w 64000"/>
                <a:gd name="T1" fmla="*/ 3 h 64000"/>
                <a:gd name="T2" fmla="*/ 83 w 64000"/>
                <a:gd name="T3" fmla="*/ 41 h 64000"/>
                <a:gd name="T4" fmla="*/ 57 w 64000"/>
                <a:gd name="T5" fmla="*/ 80 h 64000"/>
                <a:gd name="T6" fmla="*/ 57 w 64000"/>
                <a:gd name="T7" fmla="*/ 80 h 64000"/>
                <a:gd name="T8" fmla="*/ 57 w 64000"/>
                <a:gd name="T9" fmla="*/ 80 h 64000"/>
                <a:gd name="T10" fmla="*/ 57 w 64000"/>
                <a:gd name="T11" fmla="*/ 80 h 64000"/>
                <a:gd name="T12" fmla="*/ 57 w 64000"/>
                <a:gd name="T13" fmla="*/ 3 h 64000"/>
                <a:gd name="T14" fmla="*/ 57 w 64000"/>
                <a:gd name="T15" fmla="*/ 3 h 64000"/>
                <a:gd name="T16" fmla="*/ 57 w 64000"/>
                <a:gd name="T17" fmla="*/ 3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81 w 64000"/>
                <a:gd name="T1" fmla="*/ 10 h 64000"/>
                <a:gd name="T2" fmla="*/ 101 w 64000"/>
                <a:gd name="T3" fmla="*/ 51 h 64000"/>
                <a:gd name="T4" fmla="*/ 81 w 64000"/>
                <a:gd name="T5" fmla="*/ 91 h 64000"/>
                <a:gd name="T6" fmla="*/ 81 w 64000"/>
                <a:gd name="T7" fmla="*/ 91 h 64000"/>
                <a:gd name="T8" fmla="*/ 81 w 64000"/>
                <a:gd name="T9" fmla="*/ 91 h 64000"/>
                <a:gd name="T10" fmla="*/ 81 w 64000"/>
                <a:gd name="T11" fmla="*/ 91 h 64000"/>
                <a:gd name="T12" fmla="*/ 81 w 64000"/>
                <a:gd name="T13" fmla="*/ 10 h 64000"/>
                <a:gd name="T14" fmla="*/ 81 w 64000"/>
                <a:gd name="T15" fmla="*/ 10 h 64000"/>
                <a:gd name="T16" fmla="*/ 81 w 64000"/>
                <a:gd name="T17" fmla="*/ 1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155654" name="Rectangle 6"/>
          <p:cNvSpPr>
            <a:spLocks noGrp="1" noChangeArrowheads="1"/>
          </p:cNvSpPr>
          <p:nvPr>
            <p:ph type="ctrTitle"/>
          </p:nvPr>
        </p:nvSpPr>
        <p:spPr>
          <a:xfrm>
            <a:off x="1443038" y="985838"/>
            <a:ext cx="7239000" cy="1444625"/>
          </a:xfrm>
        </p:spPr>
        <p:txBody>
          <a:bodyPr/>
          <a:lstStyle>
            <a:lvl1pPr>
              <a:defRPr sz="4000"/>
            </a:lvl1pPr>
          </a:lstStyle>
          <a:p>
            <a:r>
              <a:rPr lang="en-US" smtClean="0"/>
              <a:t>Click to edit Master title style</a:t>
            </a:r>
            <a:endParaRPr lang="en-US"/>
          </a:p>
        </p:txBody>
      </p:sp>
      <p:sp>
        <p:nvSpPr>
          <p:cNvPr id="15565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fld id="{3810ED79-97B6-6E43-9DAD-02DF3CE3DEA7}" type="slidenum">
              <a:rPr lang="en-US"/>
              <a:pPr/>
              <a:t>‹#›</a:t>
            </a:fld>
            <a:endParaRPr lang="en-US"/>
          </a:p>
        </p:txBody>
      </p:sp>
    </p:spTree>
    <p:extLst>
      <p:ext uri="{BB962C8B-B14F-4D97-AF65-F5344CB8AC3E}">
        <p14:creationId xmlns:p14="http://schemas.microsoft.com/office/powerpoint/2010/main" val="98696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1277D44A-E16F-1446-8565-987175D32D5B}" type="slidenum">
              <a:rPr lang="en-US"/>
              <a:pPr/>
              <a:t>‹#›</a:t>
            </a:fld>
            <a:endParaRPr lang="en-US"/>
          </a:p>
        </p:txBody>
      </p:sp>
    </p:spTree>
    <p:extLst>
      <p:ext uri="{BB962C8B-B14F-4D97-AF65-F5344CB8AC3E}">
        <p14:creationId xmlns:p14="http://schemas.microsoft.com/office/powerpoint/2010/main" val="365206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B7FA765D-A6F1-234A-AF13-AC9CDFAFB37F}" type="slidenum">
              <a:rPr lang="en-US"/>
              <a:pPr/>
              <a:t>‹#›</a:t>
            </a:fld>
            <a:endParaRPr lang="en-US"/>
          </a:p>
        </p:txBody>
      </p:sp>
    </p:spTree>
    <p:extLst>
      <p:ext uri="{BB962C8B-B14F-4D97-AF65-F5344CB8AC3E}">
        <p14:creationId xmlns:p14="http://schemas.microsoft.com/office/powerpoint/2010/main" val="32087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BA631C2A-8A6A-7048-A03F-D25951582037}" type="slidenum">
              <a:rPr lang="en-US"/>
              <a:pPr/>
              <a:t>‹#›</a:t>
            </a:fld>
            <a:endParaRPr lang="en-US"/>
          </a:p>
        </p:txBody>
      </p:sp>
    </p:spTree>
    <p:extLst>
      <p:ext uri="{BB962C8B-B14F-4D97-AF65-F5344CB8AC3E}">
        <p14:creationId xmlns:p14="http://schemas.microsoft.com/office/powerpoint/2010/main" val="327008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55A4405F-57EC-9F4D-8EA5-9F60E253D9F2}" type="slidenum">
              <a:rPr lang="en-US"/>
              <a:pPr/>
              <a:t>‹#›</a:t>
            </a:fld>
            <a:endParaRPr lang="en-US"/>
          </a:p>
        </p:txBody>
      </p:sp>
    </p:spTree>
    <p:extLst>
      <p:ext uri="{BB962C8B-B14F-4D97-AF65-F5344CB8AC3E}">
        <p14:creationId xmlns:p14="http://schemas.microsoft.com/office/powerpoint/2010/main" val="196974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6DB0508B-9BCC-AB42-B763-9590F530130D}" type="slidenum">
              <a:rPr lang="en-US"/>
              <a:pPr/>
              <a:t>‹#›</a:t>
            </a:fld>
            <a:endParaRPr lang="en-US"/>
          </a:p>
        </p:txBody>
      </p:sp>
    </p:spTree>
    <p:extLst>
      <p:ext uri="{BB962C8B-B14F-4D97-AF65-F5344CB8AC3E}">
        <p14:creationId xmlns:p14="http://schemas.microsoft.com/office/powerpoint/2010/main" val="261527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ACDF6D0D-BD4F-CD4C-986C-056451B6C869}" type="slidenum">
              <a:rPr lang="en-US"/>
              <a:pPr/>
              <a:t>‹#›</a:t>
            </a:fld>
            <a:endParaRPr lang="en-US"/>
          </a:p>
        </p:txBody>
      </p:sp>
    </p:spTree>
    <p:extLst>
      <p:ext uri="{BB962C8B-B14F-4D97-AF65-F5344CB8AC3E}">
        <p14:creationId xmlns:p14="http://schemas.microsoft.com/office/powerpoint/2010/main" val="204675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fld id="{08BFC7C0-404A-D742-89B2-19221959C33C}" type="slidenum">
              <a:rPr lang="en-US"/>
              <a:pPr/>
              <a:t>‹#›</a:t>
            </a:fld>
            <a:endParaRPr lang="en-US"/>
          </a:p>
        </p:txBody>
      </p:sp>
    </p:spTree>
    <p:extLst>
      <p:ext uri="{BB962C8B-B14F-4D97-AF65-F5344CB8AC3E}">
        <p14:creationId xmlns:p14="http://schemas.microsoft.com/office/powerpoint/2010/main" val="2326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fld id="{6E485C1E-2B80-1C4D-954A-99004F864006}" type="slidenum">
              <a:rPr lang="en-US"/>
              <a:pPr/>
              <a:t>‹#›</a:t>
            </a:fld>
            <a:endParaRPr lang="en-US"/>
          </a:p>
        </p:txBody>
      </p:sp>
    </p:spTree>
    <p:extLst>
      <p:ext uri="{BB962C8B-B14F-4D97-AF65-F5344CB8AC3E}">
        <p14:creationId xmlns:p14="http://schemas.microsoft.com/office/powerpoint/2010/main" val="396102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fld id="{B14451E2-923E-6D46-B896-4EB44A7AF3A9}" type="slidenum">
              <a:rPr lang="en-US"/>
              <a:pPr/>
              <a:t>‹#›</a:t>
            </a:fld>
            <a:endParaRPr lang="en-US"/>
          </a:p>
        </p:txBody>
      </p:sp>
    </p:spTree>
    <p:extLst>
      <p:ext uri="{BB962C8B-B14F-4D97-AF65-F5344CB8AC3E}">
        <p14:creationId xmlns:p14="http://schemas.microsoft.com/office/powerpoint/2010/main" val="325480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A94FCEB5-5B4B-624D-941F-8AD9EAD5D5F2}" type="slidenum">
              <a:rPr lang="en-US"/>
              <a:pPr/>
              <a:t>‹#›</a:t>
            </a:fld>
            <a:endParaRPr lang="en-US"/>
          </a:p>
        </p:txBody>
      </p:sp>
    </p:spTree>
    <p:extLst>
      <p:ext uri="{BB962C8B-B14F-4D97-AF65-F5344CB8AC3E}">
        <p14:creationId xmlns:p14="http://schemas.microsoft.com/office/powerpoint/2010/main" val="313167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7CE9A4E5-6ED8-D64F-B891-503D45B1E710}" type="slidenum">
              <a:rPr lang="en-US"/>
              <a:pPr/>
              <a:t>‹#›</a:t>
            </a:fld>
            <a:endParaRPr lang="en-US"/>
          </a:p>
        </p:txBody>
      </p:sp>
    </p:spTree>
    <p:extLst>
      <p:ext uri="{BB962C8B-B14F-4D97-AF65-F5344CB8AC3E}">
        <p14:creationId xmlns:p14="http://schemas.microsoft.com/office/powerpoint/2010/main" val="391310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82 w 64000"/>
                <a:gd name="T1" fmla="*/ 5 h 64000"/>
                <a:gd name="T2" fmla="*/ 105 w 64000"/>
                <a:gd name="T3" fmla="*/ 30 h 64000"/>
                <a:gd name="T4" fmla="*/ 82 w 64000"/>
                <a:gd name="T5" fmla="*/ 55 h 64000"/>
                <a:gd name="T6" fmla="*/ 82 w 64000"/>
                <a:gd name="T7" fmla="*/ 55 h 64000"/>
                <a:gd name="T8" fmla="*/ 82 w 64000"/>
                <a:gd name="T9" fmla="*/ 55 h 64000"/>
                <a:gd name="T10" fmla="*/ 82 w 64000"/>
                <a:gd name="T11" fmla="*/ 55 h 64000"/>
                <a:gd name="T12" fmla="*/ 82 w 64000"/>
                <a:gd name="T13" fmla="*/ 5 h 64000"/>
                <a:gd name="T14" fmla="*/ 82 w 64000"/>
                <a:gd name="T15" fmla="*/ 5 h 64000"/>
                <a:gd name="T16" fmla="*/ 82 w 64000"/>
                <a:gd name="T17" fmla="*/ 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46 w 64000"/>
                <a:gd name="T1" fmla="*/ 5 h 64000"/>
                <a:gd name="T2" fmla="*/ 59 w 64000"/>
                <a:gd name="T3" fmla="*/ 31 h 64000"/>
                <a:gd name="T4" fmla="*/ 46 w 64000"/>
                <a:gd name="T5" fmla="*/ 56 h 64000"/>
                <a:gd name="T6" fmla="*/ 46 w 64000"/>
                <a:gd name="T7" fmla="*/ 56 h 64000"/>
                <a:gd name="T8" fmla="*/ 46 w 64000"/>
                <a:gd name="T9" fmla="*/ 56 h 64000"/>
                <a:gd name="T10" fmla="*/ 46 w 64000"/>
                <a:gd name="T11" fmla="*/ 56 h 64000"/>
                <a:gd name="T12" fmla="*/ 46 w 64000"/>
                <a:gd name="T13" fmla="*/ 5 h 64000"/>
                <a:gd name="T14" fmla="*/ 46 w 64000"/>
                <a:gd name="T15" fmla="*/ 5 h 64000"/>
                <a:gd name="T16" fmla="*/ 46 w 64000"/>
                <a:gd name="T17" fmla="*/ 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463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itchFamily="34" charset="0"/>
                <a:ea typeface="+mn-ea"/>
              </a:defRPr>
            </a:lvl1pPr>
          </a:lstStyle>
          <a:p>
            <a:pPr>
              <a:defRPr/>
            </a:pPr>
            <a:endParaRPr lang="en-US"/>
          </a:p>
        </p:txBody>
      </p:sp>
      <p:sp>
        <p:nvSpPr>
          <p:cNvPr id="15463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Verdana" pitchFamily="34" charset="0"/>
                <a:ea typeface="+mn-ea"/>
              </a:defRPr>
            </a:lvl1pPr>
          </a:lstStyle>
          <a:p>
            <a:pPr>
              <a:defRPr/>
            </a:pPr>
            <a:endParaRPr lang="en-US"/>
          </a:p>
        </p:txBody>
      </p:sp>
      <p:sp>
        <p:nvSpPr>
          <p:cNvPr id="15463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2BB7A17-6404-F54A-99B6-5B1D4A7811B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15"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l" rtl="0" eaLnBrk="1" fontAlgn="base" hangingPunct="1">
        <a:spcBef>
          <a:spcPct val="0"/>
        </a:spcBef>
        <a:spcAft>
          <a:spcPct val="0"/>
        </a:spcAft>
        <a:defRPr sz="3600">
          <a:solidFill>
            <a:schemeClr val="tx2"/>
          </a:solidFill>
          <a:latin typeface="+mj-lt"/>
          <a:ea typeface="ＭＳ Ｐゴシック" charset="0"/>
          <a:cs typeface="+mj-cs"/>
        </a:defRPr>
      </a:lvl1pPr>
      <a:lvl2pPr algn="l" rtl="0" eaLnBrk="1" fontAlgn="base" hangingPunct="1">
        <a:spcBef>
          <a:spcPct val="0"/>
        </a:spcBef>
        <a:spcAft>
          <a:spcPct val="0"/>
        </a:spcAft>
        <a:defRPr sz="3600">
          <a:solidFill>
            <a:schemeClr val="tx2"/>
          </a:solidFill>
          <a:latin typeface="Arial" charset="0"/>
          <a:ea typeface="ＭＳ Ｐゴシック" charset="0"/>
        </a:defRPr>
      </a:lvl2pPr>
      <a:lvl3pPr algn="l" rtl="0" eaLnBrk="1" fontAlgn="base" hangingPunct="1">
        <a:spcBef>
          <a:spcPct val="0"/>
        </a:spcBef>
        <a:spcAft>
          <a:spcPct val="0"/>
        </a:spcAft>
        <a:defRPr sz="3600">
          <a:solidFill>
            <a:schemeClr val="tx2"/>
          </a:solidFill>
          <a:latin typeface="Arial" charset="0"/>
          <a:ea typeface="ＭＳ Ｐゴシック" charset="0"/>
        </a:defRPr>
      </a:lvl3pPr>
      <a:lvl4pPr algn="l" rtl="0" eaLnBrk="1" fontAlgn="base" hangingPunct="1">
        <a:spcBef>
          <a:spcPct val="0"/>
        </a:spcBef>
        <a:spcAft>
          <a:spcPct val="0"/>
        </a:spcAft>
        <a:defRPr sz="3600">
          <a:solidFill>
            <a:schemeClr val="tx2"/>
          </a:solidFill>
          <a:latin typeface="Arial" charset="0"/>
          <a:ea typeface="ＭＳ Ｐゴシック" charset="0"/>
        </a:defRPr>
      </a:lvl4pPr>
      <a:lvl5pPr algn="l" rtl="0" eaLnBrk="1" fontAlgn="base" hangingPunct="1">
        <a:spcBef>
          <a:spcPct val="0"/>
        </a:spcBef>
        <a:spcAft>
          <a:spcPct val="0"/>
        </a:spcAft>
        <a:defRPr sz="3600">
          <a:solidFill>
            <a:schemeClr val="tx2"/>
          </a:solidFill>
          <a:latin typeface="Arial" charset="0"/>
          <a:ea typeface="ＭＳ Ｐゴシック"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charset="0"/>
        <a:buChar char="¡"/>
        <a:defRPr sz="29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accent2"/>
        </a:buClr>
        <a:buSzPct val="70000"/>
        <a:buFont typeface="Wingdings" charset="0"/>
        <a:buChar char="l"/>
        <a:defRPr sz="2500">
          <a:solidFill>
            <a:schemeClr val="tx1"/>
          </a:solidFill>
          <a:latin typeface="+mn-lt"/>
          <a:ea typeface="ＭＳ Ｐゴシック" charset="0"/>
        </a:defRPr>
      </a:lvl2pPr>
      <a:lvl3pPr marL="1143000" indent="-228600" algn="l" rtl="0" eaLnBrk="1" fontAlgn="base" hangingPunct="1">
        <a:spcBef>
          <a:spcPct val="20000"/>
        </a:spcBef>
        <a:spcAft>
          <a:spcPct val="0"/>
        </a:spcAft>
        <a:buClr>
          <a:schemeClr val="tx2"/>
        </a:buClr>
        <a:buSzPct val="65000"/>
        <a:buFont typeface="Wingdings" charset="0"/>
        <a:buChar char="¡"/>
        <a:defRPr sz="2200">
          <a:solidFill>
            <a:schemeClr val="tx1"/>
          </a:solidFill>
          <a:latin typeface="+mn-lt"/>
          <a:ea typeface="ＭＳ Ｐゴシック" charset="0"/>
        </a:defRPr>
      </a:lvl3pPr>
      <a:lvl4pPr marL="1600200" indent="-228600" algn="l" rtl="0" eaLnBrk="1" fontAlgn="base" hangingPunct="1">
        <a:spcBef>
          <a:spcPct val="20000"/>
        </a:spcBef>
        <a:spcAft>
          <a:spcPct val="0"/>
        </a:spcAft>
        <a:buClr>
          <a:schemeClr val="accent2"/>
        </a:buClr>
        <a:buSzPct val="70000"/>
        <a:buFont typeface="Wingdings" charset="0"/>
        <a:buChar char="l"/>
        <a:defRPr sz="1900">
          <a:solidFill>
            <a:schemeClr val="tx1"/>
          </a:solidFill>
          <a:latin typeface="+mn-lt"/>
          <a:ea typeface="ＭＳ Ｐゴシック" charset="0"/>
        </a:defRPr>
      </a:lvl4pPr>
      <a:lvl5pPr marL="2057400" indent="-228600" algn="l" rtl="0" eaLnBrk="1" fontAlgn="base" hangingPunct="1">
        <a:spcBef>
          <a:spcPct val="20000"/>
        </a:spcBef>
        <a:spcAft>
          <a:spcPct val="0"/>
        </a:spcAft>
        <a:buClr>
          <a:schemeClr val="tx2"/>
        </a:buClr>
        <a:buSzPct val="60000"/>
        <a:buFont typeface="Wingdings" charset="0"/>
        <a:buChar char="¡"/>
        <a:defRPr sz="19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ile:///\\LCCDC1\Common\EXCOM\Marketing\Benefits%20of%20League%20Membership\www.ca-ilg.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
        <p:nvSpPr>
          <p:cNvPr id="3075" name="Rectangle 10"/>
          <p:cNvSpPr>
            <a:spLocks noGrp="1" noChangeArrowheads="1"/>
          </p:cNvSpPr>
          <p:nvPr>
            <p:ph idx="1"/>
          </p:nvPr>
        </p:nvSpPr>
        <p:spPr/>
        <p:txBody>
          <a:bodyPr/>
          <a:lstStyle/>
          <a:p>
            <a:pPr algn="ctr" eaLnBrk="1" hangingPunct="1">
              <a:buFont typeface="Wingdings" charset="0"/>
              <a:buNone/>
            </a:pPr>
            <a:endParaRPr lang="en-US" altLang="ja-JP" sz="4600" b="1" i="1" dirty="0" smtClean="0">
              <a:latin typeface="Verdana" charset="0"/>
            </a:endParaRPr>
          </a:p>
          <a:p>
            <a:pPr algn="ctr" eaLnBrk="1" hangingPunct="1">
              <a:buFont typeface="Wingdings" charset="0"/>
              <a:buNone/>
            </a:pPr>
            <a:r>
              <a:rPr lang="ja-JP" altLang="en-US" sz="4600" b="1" i="1" dirty="0" smtClean="0">
                <a:latin typeface="Verdana" charset="0"/>
              </a:rPr>
              <a:t>“</a:t>
            </a:r>
            <a:r>
              <a:rPr lang="en-US" sz="4600" b="1" i="1" dirty="0">
                <a:latin typeface="Verdana" charset="0"/>
              </a:rPr>
              <a:t>Your League and How to Use It</a:t>
            </a:r>
            <a:r>
              <a:rPr lang="ja-JP" altLang="en-US" sz="4600" b="1" i="1" dirty="0">
                <a:latin typeface="Verdana" charset="0"/>
              </a:rPr>
              <a:t>”</a:t>
            </a:r>
            <a:endParaRPr lang="en-US" sz="4600" b="1" i="1" dirty="0">
              <a:latin typeface="Verdana" charset="0"/>
            </a:endParaRPr>
          </a:p>
          <a:p>
            <a:pPr algn="ctr" eaLnBrk="1" hangingPunct="1">
              <a:buFont typeface="Wingdings" charset="0"/>
              <a:buNone/>
            </a:pPr>
            <a:endParaRPr lang="en-US" b="1" i="1" dirty="0">
              <a:latin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the League Provides</a:t>
            </a:r>
            <a:endParaRPr lang="en-US" sz="2400" dirty="0"/>
          </a:p>
        </p:txBody>
      </p:sp>
      <p:sp>
        <p:nvSpPr>
          <p:cNvPr id="3" name="Content Placeholder 2"/>
          <p:cNvSpPr>
            <a:spLocks noGrp="1"/>
          </p:cNvSpPr>
          <p:nvPr>
            <p:ph idx="1"/>
          </p:nvPr>
        </p:nvSpPr>
        <p:spPr>
          <a:xfrm>
            <a:off x="1143000" y="1827212"/>
            <a:ext cx="7540625" cy="4421187"/>
          </a:xfrm>
        </p:spPr>
        <p:txBody>
          <a:bodyPr/>
          <a:lstStyle/>
          <a:p>
            <a:pPr marL="0" indent="0">
              <a:buNone/>
            </a:pPr>
            <a:r>
              <a:rPr lang="en-US" sz="2800" dirty="0"/>
              <a:t>Recognition for Innovation. Member cities may seek prestigious recognition for innovation through both the League’s Helen Putnam Award program (www.HelenPutnam.org) and the Institute for Local Government’s Sustainability and Climate Change Beacon Award (www.ca-ilg.org/BeaconAward). </a:t>
            </a:r>
          </a:p>
        </p:txBody>
      </p:sp>
      <p:pic>
        <p:nvPicPr>
          <p:cNvPr id="4" name="Picture 6" descr="4 color 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57800" y="301625"/>
            <a:ext cx="335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1198350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990600" y="1524000"/>
            <a:ext cx="7693025" cy="4649787"/>
          </a:xfrm>
        </p:spPr>
        <p:txBody>
          <a:bodyPr/>
          <a:lstStyle/>
          <a:p>
            <a:pPr marL="0" indent="0" algn="ctr">
              <a:buNone/>
              <a:defRPr/>
            </a:pPr>
            <a:r>
              <a:rPr lang="en-US" sz="2800" b="1" dirty="0" smtClean="0">
                <a:latin typeface="Verdana" charset="0"/>
              </a:rPr>
              <a:t>2017 </a:t>
            </a:r>
            <a:r>
              <a:rPr lang="en-US" sz="2800" b="1" dirty="0">
                <a:latin typeface="Verdana" charset="0"/>
              </a:rPr>
              <a:t>Strategic </a:t>
            </a:r>
            <a:r>
              <a:rPr lang="en-US" sz="2800" b="1" dirty="0" smtClean="0">
                <a:latin typeface="Verdana" charset="0"/>
              </a:rPr>
              <a:t>Goals</a:t>
            </a:r>
          </a:p>
          <a:p>
            <a:pPr marL="457200" indent="-457200">
              <a:buAutoNum type="arabicPeriod"/>
              <a:defRPr/>
            </a:pPr>
            <a:r>
              <a:rPr lang="en-US" sz="2000" dirty="0" smtClean="0"/>
              <a:t>Increase </a:t>
            </a:r>
            <a:r>
              <a:rPr lang="en-US" sz="2000" dirty="0"/>
              <a:t>Funding for Critical Transportation and Water </a:t>
            </a:r>
            <a:r>
              <a:rPr lang="en-US" sz="2000" dirty="0" smtClean="0"/>
              <a:t>Infrastructure</a:t>
            </a:r>
          </a:p>
          <a:p>
            <a:pPr marL="0" indent="0">
              <a:buNone/>
              <a:defRPr/>
            </a:pPr>
            <a:endParaRPr lang="en-US" sz="2000" dirty="0" smtClean="0"/>
          </a:p>
          <a:p>
            <a:pPr marL="0" indent="0">
              <a:buNone/>
              <a:defRPr/>
            </a:pPr>
            <a:r>
              <a:rPr lang="en-US" sz="2000" dirty="0" smtClean="0"/>
              <a:t>2</a:t>
            </a:r>
            <a:r>
              <a:rPr lang="en-US" sz="2000" dirty="0"/>
              <a:t>. </a:t>
            </a:r>
            <a:r>
              <a:rPr lang="en-US" sz="2000" dirty="0" smtClean="0"/>
              <a:t>Develop </a:t>
            </a:r>
            <a:r>
              <a:rPr lang="en-US" sz="2000" dirty="0"/>
              <a:t>Realistic Responses to the Homeless </a:t>
            </a:r>
            <a:r>
              <a:rPr lang="en-US" sz="2000" dirty="0" smtClean="0"/>
              <a:t>Crisis</a:t>
            </a:r>
          </a:p>
          <a:p>
            <a:pPr marL="0" indent="0">
              <a:buNone/>
              <a:defRPr/>
            </a:pPr>
            <a:endParaRPr lang="en-US" sz="2000" dirty="0" smtClean="0"/>
          </a:p>
          <a:p>
            <a:pPr marL="0" indent="0">
              <a:buNone/>
              <a:defRPr/>
            </a:pPr>
            <a:r>
              <a:rPr lang="en-US" sz="2000" dirty="0" smtClean="0"/>
              <a:t>3. </a:t>
            </a:r>
            <a:r>
              <a:rPr lang="en-US" sz="2000" dirty="0" smtClean="0"/>
              <a:t>Improve </a:t>
            </a:r>
            <a:r>
              <a:rPr lang="en-US" sz="2000" dirty="0"/>
              <a:t>the Affordability of Workforce Housing and Secure Additional Funds for Affordable </a:t>
            </a:r>
            <a:r>
              <a:rPr lang="en-US" sz="2000" dirty="0" smtClean="0"/>
              <a:t>Housing</a:t>
            </a:r>
          </a:p>
          <a:p>
            <a:pPr marL="0" indent="0">
              <a:buNone/>
              <a:defRPr/>
            </a:pPr>
            <a:endParaRPr lang="en-US" sz="2000" dirty="0" smtClean="0"/>
          </a:p>
          <a:p>
            <a:pPr marL="0" indent="0">
              <a:buNone/>
              <a:defRPr/>
            </a:pPr>
            <a:r>
              <a:rPr lang="en-US" sz="2000" dirty="0" smtClean="0"/>
              <a:t>4</a:t>
            </a:r>
            <a:r>
              <a:rPr lang="en-US" sz="2000" dirty="0"/>
              <a:t>. </a:t>
            </a:r>
            <a:r>
              <a:rPr lang="en-US" sz="2000" dirty="0"/>
              <a:t>Address Public Safety Impacts of Reduced Sentencing Laws, Protect Local Priorities in the Implementation of AUMA, and Preserve City Rights to Deliver Emergency Medical Services. </a:t>
            </a:r>
            <a:endParaRPr lang="en-US" sz="2000" dirty="0">
              <a:latin typeface="Verdana" charset="0"/>
            </a:endParaRPr>
          </a:p>
        </p:txBody>
      </p:sp>
      <p:pic>
        <p:nvPicPr>
          <p:cNvPr id="25603"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extLst>
      <p:ext uri="{BB962C8B-B14F-4D97-AF65-F5344CB8AC3E}">
        <p14:creationId xmlns:p14="http://schemas.microsoft.com/office/powerpoint/2010/main" val="231164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447800" y="1600200"/>
            <a:ext cx="7313612" cy="4114800"/>
          </a:xfrm>
        </p:spPr>
        <p:txBody>
          <a:bodyPr/>
          <a:lstStyle/>
          <a:p>
            <a:pPr algn="ctr" eaLnBrk="1" hangingPunct="1">
              <a:lnSpc>
                <a:spcPct val="80000"/>
              </a:lnSpc>
              <a:buFont typeface="Wingdings" charset="0"/>
              <a:buNone/>
            </a:pPr>
            <a:r>
              <a:rPr lang="en-US" sz="2500" b="1" u="sng" dirty="0">
                <a:latin typeface="Verdana" charset="0"/>
              </a:rPr>
              <a:t>How League Policies Are Established</a:t>
            </a:r>
          </a:p>
          <a:p>
            <a:pPr algn="ctr" eaLnBrk="1" hangingPunct="1">
              <a:lnSpc>
                <a:spcPct val="80000"/>
              </a:lnSpc>
              <a:buFont typeface="Wingdings" charset="0"/>
              <a:buNone/>
            </a:pPr>
            <a:endParaRPr lang="en-US" sz="2100" u="sng" dirty="0">
              <a:latin typeface="Verdana" charset="0"/>
            </a:endParaRPr>
          </a:p>
          <a:p>
            <a:pPr eaLnBrk="1" hangingPunct="1">
              <a:lnSpc>
                <a:spcPct val="80000"/>
              </a:lnSpc>
            </a:pPr>
            <a:r>
              <a:rPr lang="en-US" sz="2400" b="1" dirty="0">
                <a:latin typeface="Verdana" charset="0"/>
              </a:rPr>
              <a:t>Policy Committees</a:t>
            </a:r>
            <a:r>
              <a:rPr lang="en-US" sz="2400" dirty="0">
                <a:latin typeface="Verdana" charset="0"/>
              </a:rPr>
              <a:t>—over 300 city officials participate on </a:t>
            </a:r>
            <a:r>
              <a:rPr lang="en-US" sz="2400" dirty="0" smtClean="0">
                <a:latin typeface="Verdana" charset="0"/>
              </a:rPr>
              <a:t>7 </a:t>
            </a:r>
            <a:r>
              <a:rPr lang="en-US" sz="2400" dirty="0" smtClean="0">
                <a:latin typeface="Verdana" charset="0"/>
              </a:rPr>
              <a:t>policy and make </a:t>
            </a:r>
            <a:r>
              <a:rPr lang="en-US" sz="2400" dirty="0">
                <a:latin typeface="Verdana" charset="0"/>
              </a:rPr>
              <a:t>recommendations to the </a:t>
            </a:r>
            <a:r>
              <a:rPr lang="en-US" sz="2400" dirty="0" smtClean="0">
                <a:latin typeface="Verdana" charset="0"/>
              </a:rPr>
              <a:t>board. </a:t>
            </a:r>
            <a:endParaRPr lang="en-US" sz="2400" dirty="0">
              <a:latin typeface="Verdana" charset="0"/>
            </a:endParaRPr>
          </a:p>
          <a:p>
            <a:pPr eaLnBrk="1" hangingPunct="1">
              <a:lnSpc>
                <a:spcPct val="80000"/>
              </a:lnSpc>
              <a:buFont typeface="Wingdings" charset="0"/>
              <a:buNone/>
            </a:pPr>
            <a:endParaRPr lang="en-US" sz="2400" dirty="0">
              <a:latin typeface="Verdana" charset="0"/>
            </a:endParaRPr>
          </a:p>
          <a:p>
            <a:pPr eaLnBrk="1" hangingPunct="1">
              <a:lnSpc>
                <a:spcPct val="80000"/>
              </a:lnSpc>
            </a:pPr>
            <a:r>
              <a:rPr lang="en-US" sz="2400" b="1" dirty="0">
                <a:latin typeface="Verdana" charset="0"/>
              </a:rPr>
              <a:t>Board of </a:t>
            </a:r>
            <a:r>
              <a:rPr lang="en-US" sz="2400" b="1" dirty="0" smtClean="0">
                <a:latin typeface="Verdana" charset="0"/>
              </a:rPr>
              <a:t>Directors</a:t>
            </a:r>
            <a:r>
              <a:rPr lang="en-US" sz="2400" dirty="0" smtClean="0">
                <a:latin typeface="Verdana" charset="0"/>
              </a:rPr>
              <a:t>—on most matters, final </a:t>
            </a:r>
            <a:r>
              <a:rPr lang="en-US" sz="2400" dirty="0">
                <a:latin typeface="Verdana" charset="0"/>
              </a:rPr>
              <a:t>decisions made by 50+ member board, primarily elected but including 10 appointed officials from each city </a:t>
            </a:r>
            <a:r>
              <a:rPr lang="en-US" sz="2400" dirty="0" smtClean="0">
                <a:latin typeface="Verdana" charset="0"/>
              </a:rPr>
              <a:t>department.</a:t>
            </a:r>
          </a:p>
          <a:p>
            <a:pPr eaLnBrk="1" hangingPunct="1">
              <a:lnSpc>
                <a:spcPct val="80000"/>
              </a:lnSpc>
            </a:pPr>
            <a:endParaRPr lang="en-US" sz="2400" dirty="0" smtClean="0">
              <a:latin typeface="Verdana" charset="0"/>
            </a:endParaRPr>
          </a:p>
          <a:p>
            <a:pPr eaLnBrk="1" hangingPunct="1">
              <a:lnSpc>
                <a:spcPct val="80000"/>
              </a:lnSpc>
            </a:pPr>
            <a:r>
              <a:rPr lang="en-US" sz="2400" b="1" dirty="0" smtClean="0">
                <a:latin typeface="Verdana" charset="0"/>
              </a:rPr>
              <a:t>League General Assembly</a:t>
            </a:r>
            <a:r>
              <a:rPr lang="en-US" sz="2400" dirty="0" smtClean="0">
                <a:latin typeface="Verdana" charset="0"/>
              </a:rPr>
              <a:t>—has the final word. All cities involved.</a:t>
            </a:r>
            <a:endParaRPr lang="en-US" sz="2400" dirty="0">
              <a:latin typeface="Verdana" charset="0"/>
            </a:endParaRPr>
          </a:p>
        </p:txBody>
      </p:sp>
      <p:pic>
        <p:nvPicPr>
          <p:cNvPr id="14339"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990600" y="1827212"/>
            <a:ext cx="7693025" cy="4497387"/>
          </a:xfrm>
        </p:spPr>
        <p:txBody>
          <a:bodyPr/>
          <a:lstStyle/>
          <a:p>
            <a:pPr marL="0" indent="0">
              <a:buNone/>
            </a:pPr>
            <a:r>
              <a:rPr lang="en-US" sz="2400" b="1" dirty="0"/>
              <a:t>How You Can </a:t>
            </a:r>
            <a:r>
              <a:rPr lang="en-US" sz="2400" b="1" dirty="0" smtClean="0"/>
              <a:t>Help Get </a:t>
            </a:r>
            <a:r>
              <a:rPr lang="en-US" sz="2400" b="1" dirty="0"/>
              <a:t>Informed:</a:t>
            </a:r>
          </a:p>
          <a:p>
            <a:r>
              <a:rPr lang="en-US" sz="1800" dirty="0" smtClean="0"/>
              <a:t>League’s </a:t>
            </a:r>
            <a:r>
              <a:rPr lang="en-US" sz="1800" dirty="0"/>
              <a:t>Newsletter: </a:t>
            </a:r>
            <a:r>
              <a:rPr lang="en-US" sz="1800" i="1" dirty="0"/>
              <a:t>CA Cities Advocate</a:t>
            </a:r>
          </a:p>
          <a:p>
            <a:r>
              <a:rPr lang="en-US" sz="1800" dirty="0"/>
              <a:t>www.cacities.org/cacitiesadvocate</a:t>
            </a:r>
          </a:p>
          <a:p>
            <a:r>
              <a:rPr lang="en-US" sz="1800" dirty="0" smtClean="0"/>
              <a:t>Local </a:t>
            </a:r>
            <a:r>
              <a:rPr lang="en-US" sz="1800" dirty="0"/>
              <a:t>News </a:t>
            </a:r>
            <a:r>
              <a:rPr lang="en-US" sz="1800" dirty="0" err="1"/>
              <a:t>RoundUp</a:t>
            </a:r>
            <a:r>
              <a:rPr lang="en-US" sz="1800" dirty="0"/>
              <a:t>: www.cacities.org/localnewsroundup</a:t>
            </a:r>
          </a:p>
          <a:p>
            <a:r>
              <a:rPr lang="en-US" sz="1800" dirty="0" smtClean="0"/>
              <a:t>Bill </a:t>
            </a:r>
            <a:r>
              <a:rPr lang="en-US" sz="1800" dirty="0"/>
              <a:t>information and letters: www.cacities.org/billsearch</a:t>
            </a:r>
          </a:p>
          <a:p>
            <a:r>
              <a:rPr lang="en-US" sz="1800" dirty="0" smtClean="0"/>
              <a:t>Western </a:t>
            </a:r>
            <a:r>
              <a:rPr lang="en-US" sz="1800" dirty="0"/>
              <a:t>City Magazine: www.westerncity.com</a:t>
            </a:r>
          </a:p>
          <a:p>
            <a:r>
              <a:rPr lang="en-US" sz="1800" dirty="0" smtClean="0"/>
              <a:t>California </a:t>
            </a:r>
            <a:r>
              <a:rPr lang="en-US" sz="1800" dirty="0"/>
              <a:t>City Finance: www.californiacityfinance.com</a:t>
            </a:r>
          </a:p>
          <a:p>
            <a:r>
              <a:rPr lang="en-US" sz="1800" dirty="0" smtClean="0"/>
              <a:t>Municipal </a:t>
            </a:r>
            <a:r>
              <a:rPr lang="en-US" sz="1800" dirty="0"/>
              <a:t>Law Handbook: www.ceb.com</a:t>
            </a:r>
          </a:p>
          <a:p>
            <a:r>
              <a:rPr lang="en-US" sz="1800" dirty="0" smtClean="0"/>
              <a:t>League’s </a:t>
            </a:r>
            <a:r>
              <a:rPr lang="en-US" sz="1800" dirty="0"/>
              <a:t>Take Action Center: www.cacities.org/takeaction</a:t>
            </a:r>
          </a:p>
          <a:p>
            <a:r>
              <a:rPr lang="en-US" sz="1800" dirty="0" smtClean="0"/>
              <a:t>“</a:t>
            </a:r>
            <a:r>
              <a:rPr lang="en-US" sz="1800" dirty="0"/>
              <a:t>Like” the League on Facebook:</a:t>
            </a:r>
          </a:p>
          <a:p>
            <a:r>
              <a:rPr lang="en-US" sz="1800" dirty="0"/>
              <a:t>www.facebook.com/leagueofcities</a:t>
            </a:r>
          </a:p>
          <a:p>
            <a:r>
              <a:rPr lang="en-US" sz="1800" dirty="0" smtClean="0"/>
              <a:t>Follow </a:t>
            </a:r>
            <a:r>
              <a:rPr lang="en-US" sz="1800" dirty="0"/>
              <a:t>the League on Twitter: @</a:t>
            </a:r>
            <a:r>
              <a:rPr lang="en-US" sz="1800" dirty="0" err="1" smtClean="0"/>
              <a:t>CaCities</a:t>
            </a:r>
            <a:endParaRPr lang="en-US" sz="1800" dirty="0" smtClean="0"/>
          </a:p>
          <a:p>
            <a:r>
              <a:rPr lang="en-US" sz="1800" dirty="0" smtClean="0"/>
              <a:t>Respond to Action Alerts</a:t>
            </a:r>
            <a:endParaRPr lang="en-US" sz="1800" dirty="0"/>
          </a:p>
        </p:txBody>
      </p:sp>
      <p:pic>
        <p:nvPicPr>
          <p:cNvPr id="23555"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extLst>
      <p:ext uri="{BB962C8B-B14F-4D97-AF65-F5344CB8AC3E}">
        <p14:creationId xmlns:p14="http://schemas.microsoft.com/office/powerpoint/2010/main" val="4269207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914400" y="1905000"/>
            <a:ext cx="7769225" cy="4421187"/>
          </a:xfrm>
        </p:spPr>
        <p:txBody>
          <a:bodyPr/>
          <a:lstStyle/>
          <a:p>
            <a:pPr marL="0" indent="0">
              <a:buNone/>
            </a:pPr>
            <a:r>
              <a:rPr lang="en-US" sz="2000" b="1" dirty="0" smtClean="0"/>
              <a:t>Attend </a:t>
            </a:r>
            <a:r>
              <a:rPr lang="en-US" sz="2000" b="1" dirty="0"/>
              <a:t>League conferences and meetings:</a:t>
            </a:r>
          </a:p>
          <a:p>
            <a:r>
              <a:rPr lang="en-US" sz="2000" dirty="0" smtClean="0"/>
              <a:t>February 15 – Prop 64 (AUMA) </a:t>
            </a:r>
            <a:r>
              <a:rPr lang="en-US" sz="2000" dirty="0" err="1" smtClean="0"/>
              <a:t>Breifing</a:t>
            </a:r>
            <a:r>
              <a:rPr lang="en-US" sz="2000" dirty="0" smtClean="0"/>
              <a:t> City of Riverside</a:t>
            </a:r>
          </a:p>
          <a:p>
            <a:r>
              <a:rPr lang="en-US" sz="2000" dirty="0" smtClean="0"/>
              <a:t>March 1 – Webinar on community based transitional housing grants</a:t>
            </a:r>
            <a:endParaRPr lang="en-US" sz="2000" dirty="0" smtClean="0"/>
          </a:p>
          <a:p>
            <a:r>
              <a:rPr lang="en-US" sz="2000" dirty="0" smtClean="0"/>
              <a:t>April </a:t>
            </a:r>
            <a:r>
              <a:rPr lang="en-US" sz="2000" dirty="0"/>
              <a:t>1</a:t>
            </a:r>
            <a:r>
              <a:rPr lang="en-US" sz="2000" dirty="0" smtClean="0"/>
              <a:t>9</a:t>
            </a:r>
            <a:r>
              <a:rPr lang="en-US" sz="2000" dirty="0"/>
              <a:t>, Sacramento, Legislative </a:t>
            </a:r>
            <a:r>
              <a:rPr lang="en-US" sz="2000" dirty="0" err="1" smtClean="0"/>
              <a:t>ActionDays</a:t>
            </a:r>
            <a:r>
              <a:rPr lang="en-US" sz="2000" dirty="0" smtClean="0"/>
              <a:t> </a:t>
            </a:r>
            <a:endParaRPr lang="en-US" sz="2000" dirty="0" smtClean="0"/>
          </a:p>
          <a:p>
            <a:r>
              <a:rPr lang="en-US" sz="2000" dirty="0" smtClean="0"/>
              <a:t>June 28-29 </a:t>
            </a:r>
            <a:r>
              <a:rPr lang="en-US" sz="2000" dirty="0"/>
              <a:t>Monterey, Mayors and </a:t>
            </a:r>
            <a:r>
              <a:rPr lang="en-US" sz="2000" dirty="0" smtClean="0"/>
              <a:t>Council Members </a:t>
            </a:r>
            <a:r>
              <a:rPr lang="en-US" sz="2000" dirty="0"/>
              <a:t>Executive </a:t>
            </a:r>
            <a:r>
              <a:rPr lang="en-US" sz="2000" dirty="0" smtClean="0"/>
              <a:t>Forum </a:t>
            </a:r>
            <a:endParaRPr lang="en-US" sz="2000" dirty="0" smtClean="0"/>
          </a:p>
          <a:p>
            <a:r>
              <a:rPr lang="en-US" sz="2000" dirty="0" smtClean="0"/>
              <a:t>Sept </a:t>
            </a:r>
            <a:r>
              <a:rPr lang="en-US" sz="2000" dirty="0" smtClean="0"/>
              <a:t>13</a:t>
            </a:r>
            <a:r>
              <a:rPr lang="en-US" sz="2000" dirty="0" smtClean="0"/>
              <a:t>‐15, Sacramento, </a:t>
            </a:r>
            <a:r>
              <a:rPr lang="en-US" sz="2000" dirty="0"/>
              <a:t>League </a:t>
            </a:r>
            <a:r>
              <a:rPr lang="en-US" sz="2000" dirty="0" smtClean="0"/>
              <a:t>Annual Conference </a:t>
            </a:r>
            <a:endParaRPr lang="en-US" sz="2000" dirty="0" smtClean="0"/>
          </a:p>
          <a:p>
            <a:r>
              <a:rPr lang="en-US" sz="2000" dirty="0" smtClean="0">
                <a:latin typeface="Verdana" charset="0"/>
              </a:rPr>
              <a:t>Division </a:t>
            </a:r>
            <a:r>
              <a:rPr lang="en-US" sz="2000" dirty="0" smtClean="0">
                <a:latin typeface="Verdana" charset="0"/>
              </a:rPr>
              <a:t>Meetings are bimonthly on the 2</a:t>
            </a:r>
            <a:r>
              <a:rPr lang="en-US" sz="2000" baseline="30000" dirty="0" smtClean="0">
                <a:latin typeface="Verdana" charset="0"/>
              </a:rPr>
              <a:t>nd</a:t>
            </a:r>
            <a:r>
              <a:rPr lang="en-US" sz="2000" dirty="0" smtClean="0">
                <a:latin typeface="Verdana" charset="0"/>
              </a:rPr>
              <a:t> Monday of the </a:t>
            </a:r>
            <a:r>
              <a:rPr lang="en-US" sz="2000" dirty="0" smtClean="0">
                <a:latin typeface="Verdana" charset="0"/>
              </a:rPr>
              <a:t>month	</a:t>
            </a:r>
          </a:p>
          <a:p>
            <a:pPr lvl="1"/>
            <a:r>
              <a:rPr lang="en-US" sz="1600" dirty="0" smtClean="0">
                <a:latin typeface="Verdana" charset="0"/>
              </a:rPr>
              <a:t>February 13 and March 13</a:t>
            </a:r>
            <a:endParaRPr lang="en-US" sz="1600" dirty="0" smtClean="0">
              <a:latin typeface="Verdana" charset="0"/>
            </a:endParaRPr>
          </a:p>
          <a:p>
            <a:endParaRPr lang="en-US" sz="2000" b="1" dirty="0">
              <a:latin typeface="Verdana" charset="0"/>
            </a:endParaRPr>
          </a:p>
        </p:txBody>
      </p:sp>
      <p:pic>
        <p:nvPicPr>
          <p:cNvPr id="24579"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extLst>
      <p:ext uri="{BB962C8B-B14F-4D97-AF65-F5344CB8AC3E}">
        <p14:creationId xmlns:p14="http://schemas.microsoft.com/office/powerpoint/2010/main" val="351128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838200" y="1600200"/>
            <a:ext cx="7769225" cy="4802187"/>
          </a:xfrm>
        </p:spPr>
        <p:txBody>
          <a:bodyPr/>
          <a:lstStyle/>
          <a:p>
            <a:pPr marL="0" indent="0">
              <a:buNone/>
            </a:pPr>
            <a:r>
              <a:rPr lang="en-US" sz="2400" b="1" dirty="0" smtClean="0">
                <a:latin typeface="Verdana" charset="0"/>
              </a:rPr>
              <a:t>How to be involved with the Riverside Division:</a:t>
            </a:r>
            <a:endParaRPr lang="en-US" sz="2000" b="1" dirty="0">
              <a:latin typeface="Verdana" charset="0"/>
            </a:endParaRPr>
          </a:p>
          <a:p>
            <a:r>
              <a:rPr lang="en-US" sz="2200" dirty="0" smtClean="0">
                <a:latin typeface="Verdana" charset="0"/>
              </a:rPr>
              <a:t>Attend bi-monthly meetings</a:t>
            </a:r>
          </a:p>
          <a:p>
            <a:r>
              <a:rPr lang="en-US" sz="2200" dirty="0" smtClean="0">
                <a:latin typeface="Verdana" charset="0"/>
              </a:rPr>
              <a:t>Serve on the Executive </a:t>
            </a:r>
            <a:r>
              <a:rPr lang="en-US" sz="2200" dirty="0" smtClean="0">
                <a:latin typeface="Verdana" charset="0"/>
              </a:rPr>
              <a:t>Committee</a:t>
            </a:r>
          </a:p>
          <a:p>
            <a:r>
              <a:rPr lang="en-US" sz="2200" dirty="0" smtClean="0">
                <a:latin typeface="Verdana" charset="0"/>
              </a:rPr>
              <a:t>Mayors Meetings</a:t>
            </a:r>
          </a:p>
          <a:p>
            <a:r>
              <a:rPr lang="en-US" sz="2200" dirty="0" smtClean="0">
                <a:latin typeface="Verdana" charset="0"/>
              </a:rPr>
              <a:t>City Manager Meetings</a:t>
            </a:r>
            <a:endParaRPr lang="en-US" sz="2200" dirty="0" smtClean="0">
              <a:latin typeface="Verdana" charset="0"/>
            </a:endParaRPr>
          </a:p>
          <a:p>
            <a:r>
              <a:rPr lang="en-US" sz="2200" dirty="0" smtClean="0">
                <a:latin typeface="Verdana" charset="0"/>
              </a:rPr>
              <a:t>Participate in fundraising efforts (</a:t>
            </a:r>
            <a:r>
              <a:rPr lang="en-US" sz="2200" dirty="0" smtClean="0">
                <a:latin typeface="Verdana" charset="0"/>
              </a:rPr>
              <a:t>Golf </a:t>
            </a:r>
            <a:r>
              <a:rPr lang="en-US" sz="2200" dirty="0" smtClean="0">
                <a:latin typeface="Verdana" charset="0"/>
              </a:rPr>
              <a:t>Tournament </a:t>
            </a:r>
            <a:r>
              <a:rPr lang="en-US" sz="2200" dirty="0" smtClean="0">
                <a:latin typeface="Verdana" charset="0"/>
              </a:rPr>
              <a:t>on October 9)</a:t>
            </a:r>
            <a:endParaRPr lang="en-US" sz="2200" dirty="0">
              <a:latin typeface="Verdana" charset="0"/>
            </a:endParaRPr>
          </a:p>
          <a:p>
            <a:r>
              <a:rPr lang="en-US" sz="2200" dirty="0" smtClean="0">
                <a:latin typeface="Verdana" charset="0"/>
              </a:rPr>
              <a:t>Participate in Division Committees:</a:t>
            </a:r>
          </a:p>
          <a:p>
            <a:pPr marL="0" indent="0">
              <a:buNone/>
            </a:pPr>
            <a:r>
              <a:rPr lang="en-US" sz="2200" dirty="0">
                <a:latin typeface="Verdana" charset="0"/>
              </a:rPr>
              <a:t>	</a:t>
            </a:r>
            <a:r>
              <a:rPr lang="en-US" sz="2200" dirty="0" smtClean="0">
                <a:latin typeface="Verdana" charset="0"/>
              </a:rPr>
              <a:t>Legislative</a:t>
            </a:r>
          </a:p>
          <a:p>
            <a:pPr marL="0" indent="0">
              <a:buNone/>
            </a:pPr>
            <a:r>
              <a:rPr lang="en-US" sz="2200" dirty="0">
                <a:latin typeface="Verdana" charset="0"/>
              </a:rPr>
              <a:t>	</a:t>
            </a:r>
            <a:r>
              <a:rPr lang="en-US" sz="2200" dirty="0" smtClean="0">
                <a:latin typeface="Verdana" charset="0"/>
              </a:rPr>
              <a:t>Program</a:t>
            </a:r>
          </a:p>
          <a:p>
            <a:pPr marL="0" indent="0">
              <a:buNone/>
            </a:pPr>
            <a:r>
              <a:rPr lang="en-US" sz="2200" dirty="0">
                <a:latin typeface="Verdana" charset="0"/>
              </a:rPr>
              <a:t>	</a:t>
            </a:r>
            <a:r>
              <a:rPr lang="en-US" sz="2200" dirty="0" smtClean="0">
                <a:latin typeface="Verdana" charset="0"/>
              </a:rPr>
              <a:t>Fundraising</a:t>
            </a:r>
            <a:endParaRPr lang="en-US" sz="2200" dirty="0">
              <a:latin typeface="Verdana" charset="0"/>
            </a:endParaRPr>
          </a:p>
        </p:txBody>
      </p:sp>
      <p:pic>
        <p:nvPicPr>
          <p:cNvPr id="24579"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extLst>
      <p:ext uri="{BB962C8B-B14F-4D97-AF65-F5344CB8AC3E}">
        <p14:creationId xmlns:p14="http://schemas.microsoft.com/office/powerpoint/2010/main" val="3242643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990600" y="1752600"/>
            <a:ext cx="7693025" cy="4648200"/>
          </a:xfrm>
        </p:spPr>
        <p:txBody>
          <a:bodyPr numCol="2"/>
          <a:lstStyle/>
          <a:p>
            <a:pPr marL="0" indent="0" algn="ctr">
              <a:buNone/>
            </a:pPr>
            <a:r>
              <a:rPr lang="en-US" sz="2000" b="1" u="sng" cap="all" dirty="0" smtClean="0"/>
              <a:t>Riverside Officers</a:t>
            </a:r>
            <a:endParaRPr lang="en-US" sz="2000" dirty="0"/>
          </a:p>
          <a:p>
            <a:pPr marL="0" indent="0">
              <a:buNone/>
            </a:pPr>
            <a:r>
              <a:rPr lang="en-US" sz="1400" u="sng" dirty="0"/>
              <a:t>President </a:t>
            </a:r>
            <a:endParaRPr lang="en-US" sz="1400" dirty="0"/>
          </a:p>
          <a:p>
            <a:pPr marL="0" indent="0">
              <a:buNone/>
            </a:pPr>
            <a:r>
              <a:rPr lang="en-US" sz="1400" dirty="0" smtClean="0"/>
              <a:t>Paul Davis</a:t>
            </a:r>
            <a:r>
              <a:rPr lang="en-US" sz="1400" dirty="0"/>
              <a:t>		</a:t>
            </a:r>
          </a:p>
          <a:p>
            <a:pPr marL="0" indent="0">
              <a:buNone/>
            </a:pPr>
            <a:r>
              <a:rPr lang="en-US" sz="1400" dirty="0"/>
              <a:t>City of </a:t>
            </a:r>
            <a:r>
              <a:rPr lang="en-US" sz="1400" dirty="0" smtClean="0"/>
              <a:t>Riverside</a:t>
            </a:r>
            <a:endParaRPr lang="en-US" sz="1400" dirty="0"/>
          </a:p>
          <a:p>
            <a:pPr marL="0" indent="0">
              <a:buNone/>
            </a:pPr>
            <a:endParaRPr lang="en-US" sz="1400" dirty="0"/>
          </a:p>
          <a:p>
            <a:pPr marL="0" indent="0">
              <a:buNone/>
            </a:pPr>
            <a:r>
              <a:rPr lang="en-US" sz="1400" u="sng" dirty="0"/>
              <a:t>1</a:t>
            </a:r>
            <a:r>
              <a:rPr lang="en-US" sz="1400" u="sng" baseline="30000" dirty="0"/>
              <a:t>st</a:t>
            </a:r>
            <a:r>
              <a:rPr lang="en-US" sz="1400" u="sng" dirty="0"/>
              <a:t> Vice President </a:t>
            </a:r>
            <a:endParaRPr lang="en-US" sz="1400" dirty="0"/>
          </a:p>
          <a:p>
            <a:pPr marL="0" indent="0">
              <a:buNone/>
            </a:pPr>
            <a:r>
              <a:rPr lang="en-US" sz="1400" dirty="0" smtClean="0"/>
              <a:t>Michael Wilson</a:t>
            </a:r>
            <a:r>
              <a:rPr lang="en-US" sz="1400" dirty="0" smtClean="0"/>
              <a:t> </a:t>
            </a:r>
            <a:r>
              <a:rPr lang="en-US" sz="1400" dirty="0"/>
              <a:t>		</a:t>
            </a:r>
          </a:p>
          <a:p>
            <a:pPr marL="0" indent="0">
              <a:buNone/>
            </a:pPr>
            <a:r>
              <a:rPr lang="en-US" sz="1400" dirty="0"/>
              <a:t>City of </a:t>
            </a:r>
            <a:r>
              <a:rPr lang="en-US" sz="1400" dirty="0" smtClean="0"/>
              <a:t>Indio</a:t>
            </a:r>
            <a:r>
              <a:rPr lang="en-US" sz="1400" dirty="0"/>
              <a:t>		</a:t>
            </a:r>
          </a:p>
          <a:p>
            <a:pPr marL="0" indent="0">
              <a:buNone/>
            </a:pPr>
            <a:r>
              <a:rPr lang="en-US" sz="1400" dirty="0"/>
              <a:t> </a:t>
            </a:r>
          </a:p>
          <a:p>
            <a:pPr marL="0" indent="0">
              <a:buNone/>
            </a:pPr>
            <a:r>
              <a:rPr lang="en-US" sz="1400" u="sng" dirty="0"/>
              <a:t>2</a:t>
            </a:r>
            <a:r>
              <a:rPr lang="en-US" sz="1400" u="sng" baseline="30000" dirty="0"/>
              <a:t>nd</a:t>
            </a:r>
            <a:r>
              <a:rPr lang="en-US" sz="1400" u="sng" dirty="0"/>
              <a:t> Vice President </a:t>
            </a:r>
            <a:endParaRPr lang="en-US" sz="1400" dirty="0"/>
          </a:p>
          <a:p>
            <a:pPr marL="0" indent="0">
              <a:buNone/>
            </a:pPr>
            <a:r>
              <a:rPr lang="en-US" sz="1400" dirty="0" smtClean="0"/>
              <a:t>Linda Krupa</a:t>
            </a:r>
            <a:r>
              <a:rPr lang="en-US" sz="1400" dirty="0"/>
              <a:t>	</a:t>
            </a:r>
          </a:p>
          <a:p>
            <a:pPr marL="0" indent="0">
              <a:buNone/>
            </a:pPr>
            <a:r>
              <a:rPr lang="en-US" sz="1400" dirty="0"/>
              <a:t>City of </a:t>
            </a:r>
            <a:r>
              <a:rPr lang="en-US" sz="1400" dirty="0" smtClean="0"/>
              <a:t>Hemet</a:t>
            </a:r>
            <a:r>
              <a:rPr lang="en-US" sz="1400" dirty="0"/>
              <a:t/>
            </a:r>
            <a:br>
              <a:rPr lang="en-US" sz="1400" dirty="0"/>
            </a:br>
            <a:endParaRPr lang="en-US" sz="1400" dirty="0"/>
          </a:p>
          <a:p>
            <a:pPr marL="0" indent="0">
              <a:buNone/>
            </a:pPr>
            <a:r>
              <a:rPr lang="en-US" sz="1400" u="sng" dirty="0" smtClean="0"/>
              <a:t>Division </a:t>
            </a:r>
            <a:r>
              <a:rPr lang="en-US" sz="1400" u="sng" dirty="0"/>
              <a:t>Director</a:t>
            </a:r>
            <a:endParaRPr lang="en-US" sz="1400" dirty="0"/>
          </a:p>
          <a:p>
            <a:pPr marL="0" indent="0">
              <a:buNone/>
            </a:pPr>
            <a:r>
              <a:rPr lang="en-US" sz="1400" dirty="0" smtClean="0"/>
              <a:t>Clint Lorimore</a:t>
            </a:r>
            <a:endParaRPr lang="en-US" sz="1400" dirty="0"/>
          </a:p>
          <a:p>
            <a:pPr marL="0" indent="0">
              <a:buNone/>
            </a:pPr>
            <a:r>
              <a:rPr lang="en-US" sz="1400" dirty="0"/>
              <a:t>City </a:t>
            </a:r>
            <a:r>
              <a:rPr lang="en-US" sz="1400" dirty="0" smtClean="0"/>
              <a:t>of </a:t>
            </a:r>
            <a:r>
              <a:rPr lang="en-US" sz="1400" dirty="0" err="1" smtClean="0"/>
              <a:t>Easvale</a:t>
            </a:r>
            <a:endParaRPr lang="en-US" sz="1400" dirty="0" smtClean="0"/>
          </a:p>
          <a:p>
            <a:pPr marL="0" indent="0">
              <a:buNone/>
            </a:pPr>
            <a:endParaRPr lang="en-US" sz="1400" u="sng" dirty="0" smtClean="0"/>
          </a:p>
          <a:p>
            <a:pPr marL="0" indent="0">
              <a:buNone/>
            </a:pPr>
            <a:r>
              <a:rPr lang="en-US" sz="1400" u="sng" dirty="0" smtClean="0"/>
              <a:t>Past </a:t>
            </a:r>
            <a:r>
              <a:rPr lang="en-US" sz="1400" u="sng" dirty="0"/>
              <a:t>President</a:t>
            </a:r>
            <a:endParaRPr lang="en-US" sz="1400" dirty="0"/>
          </a:p>
          <a:p>
            <a:pPr marL="0" indent="0">
              <a:buNone/>
            </a:pPr>
            <a:r>
              <a:rPr lang="en-US" sz="1400" dirty="0" smtClean="0"/>
              <a:t>Richard Kite</a:t>
            </a:r>
            <a:r>
              <a:rPr lang="en-US" sz="1400" dirty="0"/>
              <a:t>		</a:t>
            </a:r>
          </a:p>
          <a:p>
            <a:pPr marL="0" indent="0">
              <a:buNone/>
            </a:pPr>
            <a:r>
              <a:rPr lang="en-US" sz="1400" dirty="0"/>
              <a:t>City of </a:t>
            </a:r>
            <a:r>
              <a:rPr lang="en-US" sz="1400" dirty="0" smtClean="0"/>
              <a:t>Rancho Mirage</a:t>
            </a:r>
            <a:endParaRPr lang="en-US" sz="1400" dirty="0" smtClean="0"/>
          </a:p>
          <a:p>
            <a:pPr marL="0" indent="0">
              <a:buNone/>
            </a:pPr>
            <a:endParaRPr lang="en-US" sz="1400" dirty="0"/>
          </a:p>
          <a:p>
            <a:pPr marL="0" indent="0">
              <a:buNone/>
            </a:pPr>
            <a:r>
              <a:rPr lang="en-US" sz="1400" u="sng" dirty="0" smtClean="0"/>
              <a:t>Regional </a:t>
            </a:r>
            <a:r>
              <a:rPr lang="en-US" sz="1400" u="sng" dirty="0"/>
              <a:t>Representative</a:t>
            </a:r>
            <a:endParaRPr lang="en-US" sz="1400" dirty="0"/>
          </a:p>
          <a:p>
            <a:pPr marL="0" indent="0">
              <a:buNone/>
            </a:pPr>
            <a:r>
              <a:rPr lang="en-US" sz="1400" dirty="0"/>
              <a:t>Erin </a:t>
            </a:r>
            <a:r>
              <a:rPr lang="en-US" sz="1400" dirty="0" err="1"/>
              <a:t>Sasse</a:t>
            </a:r>
            <a:endParaRPr lang="en-US" sz="1400" dirty="0"/>
          </a:p>
          <a:p>
            <a:pPr marL="0" indent="0">
              <a:buNone/>
            </a:pPr>
            <a:r>
              <a:rPr lang="en-US" sz="1400" dirty="0"/>
              <a:t>League of California Cities</a:t>
            </a:r>
          </a:p>
          <a:p>
            <a:pPr marL="0" indent="0">
              <a:buNone/>
            </a:pPr>
            <a:endParaRPr lang="en-US" sz="1400" dirty="0" smtClean="0"/>
          </a:p>
          <a:p>
            <a:pPr marL="0" indent="0">
              <a:buNone/>
            </a:pPr>
            <a:r>
              <a:rPr lang="en-US" sz="1400" u="sng" dirty="0"/>
              <a:t>Secretary/Treasurer </a:t>
            </a:r>
            <a:endParaRPr lang="en-US" sz="1400" dirty="0"/>
          </a:p>
          <a:p>
            <a:pPr marL="0" indent="0">
              <a:buNone/>
            </a:pPr>
            <a:r>
              <a:rPr lang="en-US" sz="1400" dirty="0" smtClean="0"/>
              <a:t>Eva </a:t>
            </a:r>
            <a:r>
              <a:rPr lang="en-US" sz="1400" dirty="0" err="1" smtClean="0"/>
              <a:t>Miramontes</a:t>
            </a:r>
            <a:endParaRPr lang="en-US" sz="1400" dirty="0"/>
          </a:p>
          <a:p>
            <a:pPr marL="0" indent="0">
              <a:buNone/>
            </a:pPr>
            <a:r>
              <a:rPr lang="en-US" sz="1400" dirty="0"/>
              <a:t>City of </a:t>
            </a:r>
            <a:r>
              <a:rPr lang="en-US" sz="1400" dirty="0" smtClean="0"/>
              <a:t>Riverside</a:t>
            </a:r>
            <a:endParaRPr lang="en-US" sz="1400" dirty="0"/>
          </a:p>
          <a:p>
            <a:pPr marL="0" indent="0">
              <a:buNone/>
            </a:pPr>
            <a:endParaRPr lang="en-US" sz="1400" dirty="0"/>
          </a:p>
          <a:p>
            <a:pPr marL="0" indent="0">
              <a:buNone/>
            </a:pPr>
            <a:r>
              <a:rPr lang="en-US" sz="1400" dirty="0"/>
              <a:t/>
            </a:r>
            <a:br>
              <a:rPr lang="en-US" sz="1400" dirty="0"/>
            </a:br>
            <a:endParaRPr lang="en-US" sz="1400" dirty="0"/>
          </a:p>
        </p:txBody>
      </p:sp>
      <p:pic>
        <p:nvPicPr>
          <p:cNvPr id="25603"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657599" y="301625"/>
            <a:ext cx="2855913" cy="1097841"/>
          </a:xfrm>
          <a:noFill/>
        </p:spPr>
      </p:pic>
    </p:spTree>
    <p:extLst>
      <p:ext uri="{BB962C8B-B14F-4D97-AF65-F5344CB8AC3E}">
        <p14:creationId xmlns:p14="http://schemas.microsoft.com/office/powerpoint/2010/main" val="1467841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685800" y="1600200"/>
            <a:ext cx="7693025" cy="4876800"/>
          </a:xfrm>
        </p:spPr>
        <p:txBody>
          <a:bodyPr numCol="2"/>
          <a:lstStyle/>
          <a:p>
            <a:pPr marL="0" indent="0">
              <a:buNone/>
            </a:pPr>
            <a:r>
              <a:rPr lang="en-US" sz="1400" u="sng" dirty="0"/>
              <a:t>West Representatives:</a:t>
            </a:r>
            <a:endParaRPr lang="en-US" sz="1400" dirty="0"/>
          </a:p>
          <a:p>
            <a:pPr marL="0" indent="0">
              <a:buNone/>
            </a:pPr>
            <a:r>
              <a:rPr lang="en-US" sz="1400" dirty="0"/>
              <a:t> </a:t>
            </a:r>
            <a:r>
              <a:rPr lang="en-US" sz="1400" dirty="0" smtClean="0"/>
              <a:t>Ben </a:t>
            </a:r>
            <a:r>
              <a:rPr lang="en-US" sz="1400" dirty="0"/>
              <a:t>Benoit, Mayor	</a:t>
            </a:r>
          </a:p>
          <a:p>
            <a:pPr marL="0" indent="0">
              <a:buNone/>
            </a:pPr>
            <a:r>
              <a:rPr lang="en-US" sz="1400" dirty="0"/>
              <a:t>City of </a:t>
            </a:r>
            <a:r>
              <a:rPr lang="en-US" sz="1400" dirty="0" err="1" smtClean="0"/>
              <a:t>Wildomar</a:t>
            </a:r>
            <a:endParaRPr lang="en-US" sz="1400" dirty="0" smtClean="0"/>
          </a:p>
          <a:p>
            <a:pPr marL="0" indent="0">
              <a:buNone/>
            </a:pPr>
            <a:endParaRPr lang="en-US" sz="1400" dirty="0"/>
          </a:p>
          <a:p>
            <a:pPr marL="0" indent="0">
              <a:buNone/>
            </a:pPr>
            <a:r>
              <a:rPr lang="en-US" sz="1400" dirty="0" smtClean="0"/>
              <a:t>Tonya Burke</a:t>
            </a:r>
          </a:p>
          <a:p>
            <a:pPr marL="0" indent="0">
              <a:buNone/>
            </a:pPr>
            <a:r>
              <a:rPr lang="en-US" sz="1400" dirty="0" smtClean="0"/>
              <a:t>City of Perris</a:t>
            </a:r>
          </a:p>
          <a:p>
            <a:pPr marL="0" indent="0">
              <a:buNone/>
            </a:pPr>
            <a:endParaRPr lang="en-US" sz="1400" dirty="0"/>
          </a:p>
          <a:p>
            <a:pPr marL="0" indent="0">
              <a:buNone/>
            </a:pPr>
            <a:r>
              <a:rPr lang="en-US" sz="1400" dirty="0" smtClean="0"/>
              <a:t>Steve Manos</a:t>
            </a:r>
          </a:p>
          <a:p>
            <a:pPr marL="0" indent="0">
              <a:buNone/>
            </a:pPr>
            <a:r>
              <a:rPr lang="en-US" sz="1400" dirty="0" smtClean="0"/>
              <a:t>City of Lake Elsinore</a:t>
            </a:r>
            <a:endParaRPr lang="en-US" sz="1400" dirty="0"/>
          </a:p>
          <a:p>
            <a:pPr marL="0" indent="0">
              <a:buNone/>
            </a:pPr>
            <a:r>
              <a:rPr lang="en-US" sz="1400" dirty="0"/>
              <a:t> </a:t>
            </a:r>
          </a:p>
          <a:p>
            <a:pPr marL="0" indent="0">
              <a:buNone/>
            </a:pPr>
            <a:r>
              <a:rPr lang="en-US" sz="1400" u="sng" dirty="0"/>
              <a:t>East Representatives:</a:t>
            </a:r>
            <a:endParaRPr lang="en-US" sz="1400" dirty="0"/>
          </a:p>
          <a:p>
            <a:pPr marL="0" indent="0">
              <a:buNone/>
            </a:pPr>
            <a:r>
              <a:rPr lang="en-US" sz="1400" dirty="0" smtClean="0"/>
              <a:t>Jan </a:t>
            </a:r>
            <a:r>
              <a:rPr lang="en-US" sz="1400" dirty="0"/>
              <a:t>Harnik, Council Member	</a:t>
            </a:r>
          </a:p>
          <a:p>
            <a:pPr marL="0" indent="0">
              <a:buNone/>
            </a:pPr>
            <a:r>
              <a:rPr lang="en-US" sz="1400" dirty="0"/>
              <a:t>City of Palm </a:t>
            </a:r>
            <a:r>
              <a:rPr lang="en-US" sz="1400" dirty="0" smtClean="0"/>
              <a:t>Desert</a:t>
            </a:r>
            <a:r>
              <a:rPr lang="en-US" sz="1400" dirty="0"/>
              <a:t/>
            </a:r>
            <a:br>
              <a:rPr lang="en-US" sz="1400" dirty="0"/>
            </a:br>
            <a:r>
              <a:rPr lang="en-US" sz="1400" dirty="0"/>
              <a:t/>
            </a:r>
            <a:br>
              <a:rPr lang="en-US" sz="1400" dirty="0"/>
            </a:br>
            <a:r>
              <a:rPr lang="en-US" sz="1400" dirty="0" smtClean="0"/>
              <a:t>Stan Henry</a:t>
            </a:r>
          </a:p>
          <a:p>
            <a:pPr marL="0" indent="0">
              <a:buNone/>
            </a:pPr>
            <a:r>
              <a:rPr lang="en-US" sz="1400" dirty="0" smtClean="0"/>
              <a:t>City of Cathedral City</a:t>
            </a:r>
          </a:p>
          <a:p>
            <a:pPr marL="0" indent="0">
              <a:buNone/>
            </a:pPr>
            <a:endParaRPr lang="en-US" sz="1400" dirty="0"/>
          </a:p>
          <a:p>
            <a:pPr marL="0" indent="0">
              <a:buNone/>
            </a:pPr>
            <a:r>
              <a:rPr lang="en-US" sz="1400" dirty="0" smtClean="0"/>
              <a:t>Dana Reed</a:t>
            </a:r>
          </a:p>
          <a:p>
            <a:pPr marL="0" indent="0">
              <a:buNone/>
            </a:pPr>
            <a:r>
              <a:rPr lang="en-US" sz="1400" dirty="0" smtClean="0"/>
              <a:t>City of Indian Wells</a:t>
            </a:r>
            <a:r>
              <a:rPr lang="en-US" sz="1400" dirty="0"/>
              <a:t>		</a:t>
            </a:r>
          </a:p>
          <a:p>
            <a:pPr marL="0" indent="0">
              <a:buNone/>
            </a:pPr>
            <a:r>
              <a:rPr lang="en-US" sz="1400" dirty="0"/>
              <a:t> </a:t>
            </a:r>
          </a:p>
          <a:p>
            <a:pPr marL="0" indent="0">
              <a:buNone/>
            </a:pPr>
            <a:endParaRPr lang="en-US" sz="1400" u="sng" dirty="0" smtClean="0"/>
          </a:p>
          <a:p>
            <a:pPr marL="0" indent="0">
              <a:buNone/>
            </a:pPr>
            <a:r>
              <a:rPr lang="en-US" sz="1400" u="sng" dirty="0" smtClean="0"/>
              <a:t>Alternates</a:t>
            </a:r>
            <a:r>
              <a:rPr lang="en-US" sz="1400" u="sng" dirty="0"/>
              <a:t>:</a:t>
            </a:r>
            <a:endParaRPr lang="en-US" sz="1400" dirty="0"/>
          </a:p>
          <a:p>
            <a:pPr marL="0" indent="0">
              <a:buNone/>
            </a:pPr>
            <a:r>
              <a:rPr lang="en-US" sz="1400" dirty="0" smtClean="0"/>
              <a:t>Mark Orozco</a:t>
            </a:r>
          </a:p>
          <a:p>
            <a:pPr marL="0" indent="0">
              <a:buNone/>
            </a:pPr>
            <a:r>
              <a:rPr lang="en-US" sz="1400" dirty="0" smtClean="0"/>
              <a:t>City of Beaumont</a:t>
            </a:r>
            <a:endParaRPr lang="en-US" sz="1400" dirty="0"/>
          </a:p>
          <a:p>
            <a:pPr marL="0" indent="0">
              <a:buNone/>
            </a:pPr>
            <a:endParaRPr lang="en-US" sz="1400" dirty="0" smtClean="0"/>
          </a:p>
          <a:p>
            <a:pPr marL="0" indent="0">
              <a:buNone/>
            </a:pPr>
            <a:r>
              <a:rPr lang="en-US" sz="1400" dirty="0" smtClean="0"/>
              <a:t>Andrew Kotyuk</a:t>
            </a:r>
          </a:p>
          <a:p>
            <a:pPr marL="0" indent="0">
              <a:buNone/>
            </a:pPr>
            <a:r>
              <a:rPr lang="en-US" sz="1400" dirty="0" smtClean="0"/>
              <a:t>City of San Jacinto</a:t>
            </a:r>
            <a:r>
              <a:rPr lang="en-US" sz="1400" dirty="0"/>
              <a:t/>
            </a:r>
            <a:br>
              <a:rPr lang="en-US" sz="1400" dirty="0"/>
            </a:br>
            <a:endParaRPr lang="en-US" sz="1400" dirty="0"/>
          </a:p>
          <a:p>
            <a:pPr marL="0" indent="0">
              <a:buNone/>
            </a:pPr>
            <a:r>
              <a:rPr lang="en-US" sz="1400" dirty="0"/>
              <a:t/>
            </a:r>
            <a:br>
              <a:rPr lang="en-US" sz="1400" dirty="0"/>
            </a:br>
            <a:endParaRPr lang="en-US" sz="1400" dirty="0"/>
          </a:p>
        </p:txBody>
      </p:sp>
      <p:pic>
        <p:nvPicPr>
          <p:cNvPr id="25603"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657599" y="301625"/>
            <a:ext cx="2855913" cy="1097841"/>
          </a:xfrm>
          <a:noFill/>
        </p:spPr>
      </p:pic>
    </p:spTree>
    <p:extLst>
      <p:ext uri="{BB962C8B-B14F-4D97-AF65-F5344CB8AC3E}">
        <p14:creationId xmlns:p14="http://schemas.microsoft.com/office/powerpoint/2010/main" val="3623264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
        <p:nvSpPr>
          <p:cNvPr id="3075" name="Rectangle 10"/>
          <p:cNvSpPr>
            <a:spLocks noGrp="1" noChangeArrowheads="1"/>
          </p:cNvSpPr>
          <p:nvPr>
            <p:ph idx="1"/>
          </p:nvPr>
        </p:nvSpPr>
        <p:spPr>
          <a:xfrm>
            <a:off x="1066800" y="1827213"/>
            <a:ext cx="7616825" cy="4114800"/>
          </a:xfrm>
        </p:spPr>
        <p:txBody>
          <a:bodyPr/>
          <a:lstStyle/>
          <a:p>
            <a:pPr marL="0" indent="0">
              <a:buNone/>
            </a:pPr>
            <a:r>
              <a:rPr lang="en-US" sz="2000" dirty="0" smtClean="0"/>
              <a:t>Founded </a:t>
            </a:r>
            <a:r>
              <a:rPr lang="en-US" sz="2000" dirty="0"/>
              <a:t>in 1898, the League is the leading local control advocate for California cities. Through the League, cities collectively marshal the resources to defend and expand local control in the Legislature, at the ballot box, in the courts and through strategic outreach to inform and educate the public, policymakers and opinion leaders. League engagement has provided and protected hundreds of millions of dollars in revenue for cities in recent years and preserved local control against many threats to the land-use, employee relations and other authority of cities. All this is possible only through the collective involvement of virtually every city statewide. </a:t>
            </a:r>
          </a:p>
          <a:p>
            <a:pPr algn="ctr" eaLnBrk="1" hangingPunct="1">
              <a:buFont typeface="Wingdings" charset="0"/>
              <a:buNone/>
            </a:pPr>
            <a:endParaRPr lang="en-US" b="1" i="1" dirty="0">
              <a:latin typeface="Verdana" charset="0"/>
            </a:endParaRPr>
          </a:p>
        </p:txBody>
      </p:sp>
    </p:spTree>
    <p:extLst>
      <p:ext uri="{BB962C8B-B14F-4D97-AF65-F5344CB8AC3E}">
        <p14:creationId xmlns:p14="http://schemas.microsoft.com/office/powerpoint/2010/main" val="355496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algn="ctr">
              <a:lnSpc>
                <a:spcPct val="90000"/>
              </a:lnSpc>
              <a:buFont typeface="Wingdings" charset="0"/>
              <a:buNone/>
            </a:pPr>
            <a:r>
              <a:rPr lang="en-US" sz="3600" b="1" i="1" u="sng" dirty="0" smtClean="0">
                <a:latin typeface="Verdana" charset="0"/>
              </a:rPr>
              <a:t>OUR LOCAL CONTROL MISSION</a:t>
            </a:r>
            <a:endParaRPr lang="en-US" sz="1200" b="1" i="1" u="sng" dirty="0">
              <a:latin typeface="Verdana" charset="0"/>
            </a:endParaRPr>
          </a:p>
          <a:p>
            <a:pPr algn="ctr">
              <a:lnSpc>
                <a:spcPct val="90000"/>
              </a:lnSpc>
              <a:buFont typeface="Wingdings" charset="0"/>
              <a:buNone/>
            </a:pPr>
            <a:r>
              <a:rPr lang="en-US" sz="1200" dirty="0">
                <a:latin typeface="Verdana" charset="0"/>
              </a:rPr>
              <a:t> </a:t>
            </a:r>
          </a:p>
          <a:p>
            <a:pPr algn="ctr">
              <a:lnSpc>
                <a:spcPct val="90000"/>
              </a:lnSpc>
              <a:buFont typeface="Wingdings" charset="0"/>
              <a:buNone/>
            </a:pPr>
            <a:r>
              <a:rPr lang="en-US" sz="3600" b="1" i="1" dirty="0" smtClean="0">
                <a:latin typeface="Verdana" charset="0"/>
              </a:rPr>
              <a:t>“</a:t>
            </a:r>
            <a:r>
              <a:rPr lang="en-US" sz="3200" b="1" i="1" dirty="0" smtClean="0">
                <a:latin typeface="Verdana" charset="0"/>
              </a:rPr>
              <a:t>To </a:t>
            </a:r>
            <a:r>
              <a:rPr lang="en-US" sz="3200" b="1" i="1" dirty="0">
                <a:latin typeface="Verdana" charset="0"/>
              </a:rPr>
              <a:t>expand and protect </a:t>
            </a:r>
            <a:r>
              <a:rPr lang="en-US" sz="3200" b="1" i="1" u="sng" dirty="0">
                <a:latin typeface="Verdana" charset="0"/>
              </a:rPr>
              <a:t>local contro</a:t>
            </a:r>
            <a:r>
              <a:rPr lang="en-US" sz="3200" b="1" i="1" dirty="0">
                <a:latin typeface="Verdana" charset="0"/>
              </a:rPr>
              <a:t>l for cities through education and advocacy to enhance the quality of life for all </a:t>
            </a:r>
            <a:r>
              <a:rPr lang="en-US" sz="3200" b="1" i="1" dirty="0" smtClean="0">
                <a:latin typeface="Verdana" charset="0"/>
              </a:rPr>
              <a:t>Californians”</a:t>
            </a:r>
            <a:endParaRPr lang="en-US" sz="3200" b="1" i="1" dirty="0">
              <a:latin typeface="Verdana" charset="0"/>
            </a:endParaRPr>
          </a:p>
        </p:txBody>
      </p:sp>
      <p:pic>
        <p:nvPicPr>
          <p:cNvPr id="9219"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352800" y="301625"/>
            <a:ext cx="3348038" cy="1143000"/>
          </a:xfrm>
          <a:noFill/>
        </p:spPr>
      </p:pic>
    </p:spTree>
    <p:extLst>
      <p:ext uri="{BB962C8B-B14F-4D97-AF65-F5344CB8AC3E}">
        <p14:creationId xmlns:p14="http://schemas.microsoft.com/office/powerpoint/2010/main" val="348334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370013" y="1827212"/>
            <a:ext cx="7313612" cy="4497387"/>
          </a:xfrm>
        </p:spPr>
        <p:txBody>
          <a:bodyPr/>
          <a:lstStyle/>
          <a:p>
            <a:pPr marL="0" indent="0">
              <a:buNone/>
            </a:pPr>
            <a:r>
              <a:rPr lang="en-US" sz="2800" b="1" dirty="0" smtClean="0"/>
              <a:t>League Advocacy Infrastructure</a:t>
            </a:r>
          </a:p>
          <a:p>
            <a:r>
              <a:rPr lang="en-US" sz="2000" dirty="0" smtClean="0"/>
              <a:t>Legal </a:t>
            </a:r>
            <a:r>
              <a:rPr lang="en-US" sz="2000" dirty="0"/>
              <a:t>Advocacy: Protecting city interests in </a:t>
            </a:r>
            <a:r>
              <a:rPr lang="en-US" sz="2000" dirty="0" smtClean="0"/>
              <a:t>the courts</a:t>
            </a:r>
            <a:endParaRPr lang="en-US" sz="2000" dirty="0"/>
          </a:p>
          <a:p>
            <a:r>
              <a:rPr lang="en-US" sz="2000" dirty="0" smtClean="0"/>
              <a:t>Ballot </a:t>
            </a:r>
            <a:r>
              <a:rPr lang="en-US" sz="2000" dirty="0"/>
              <a:t>Advocacy: protecting city interest on </a:t>
            </a:r>
            <a:r>
              <a:rPr lang="en-US" sz="2000" dirty="0" smtClean="0"/>
              <a:t>ballot measures</a:t>
            </a:r>
            <a:r>
              <a:rPr lang="en-US" sz="2000" dirty="0"/>
              <a:t>; Citi‐PAC</a:t>
            </a:r>
          </a:p>
          <a:p>
            <a:r>
              <a:rPr lang="en-US" sz="2000" dirty="0" smtClean="0"/>
              <a:t>League </a:t>
            </a:r>
            <a:r>
              <a:rPr lang="en-US" sz="2000" dirty="0"/>
              <a:t>Divisions (periodic meetings </a:t>
            </a:r>
            <a:r>
              <a:rPr lang="en-US" sz="2000" dirty="0" smtClean="0"/>
              <a:t>and advocacy </a:t>
            </a:r>
            <a:r>
              <a:rPr lang="en-US" sz="2000" dirty="0"/>
              <a:t>efforts)</a:t>
            </a:r>
          </a:p>
          <a:p>
            <a:r>
              <a:rPr lang="en-US" sz="2000" dirty="0" smtClean="0"/>
              <a:t>California </a:t>
            </a:r>
            <a:r>
              <a:rPr lang="en-US" sz="2000" dirty="0"/>
              <a:t>Civic Leadership Institute: </a:t>
            </a:r>
            <a:r>
              <a:rPr lang="en-US" sz="2000" dirty="0" smtClean="0"/>
              <a:t>Helping prepare </a:t>
            </a:r>
            <a:r>
              <a:rPr lang="en-US" sz="2000" dirty="0"/>
              <a:t>local officials serious about serving in </a:t>
            </a:r>
            <a:r>
              <a:rPr lang="en-US" sz="2000" dirty="0" smtClean="0"/>
              <a:t>the Legislature</a:t>
            </a:r>
            <a:endParaRPr lang="en-US" sz="2000" dirty="0"/>
          </a:p>
          <a:p>
            <a:r>
              <a:rPr lang="en-US" sz="2000" dirty="0" smtClean="0"/>
              <a:t>League </a:t>
            </a:r>
            <a:r>
              <a:rPr lang="en-US" sz="2000" dirty="0"/>
              <a:t>Partners: Businesses that supply goods</a:t>
            </a:r>
          </a:p>
          <a:p>
            <a:pPr marL="0" indent="0">
              <a:buNone/>
            </a:pPr>
            <a:r>
              <a:rPr lang="en-US" sz="2000" dirty="0" smtClean="0"/>
              <a:t> and </a:t>
            </a:r>
            <a:r>
              <a:rPr lang="en-US" sz="2000" dirty="0"/>
              <a:t>services to cities and care about city welfare</a:t>
            </a:r>
          </a:p>
        </p:txBody>
      </p:sp>
      <p:pic>
        <p:nvPicPr>
          <p:cNvPr id="23555"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extLst>
      <p:ext uri="{BB962C8B-B14F-4D97-AF65-F5344CB8AC3E}">
        <p14:creationId xmlns:p14="http://schemas.microsoft.com/office/powerpoint/2010/main" val="2036912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370013" y="1827212"/>
            <a:ext cx="7313612" cy="4497387"/>
          </a:xfrm>
        </p:spPr>
        <p:txBody>
          <a:bodyPr/>
          <a:lstStyle/>
          <a:p>
            <a:pPr marL="0" indent="0">
              <a:buNone/>
            </a:pPr>
            <a:r>
              <a:rPr lang="en-US" sz="2400" b="1" dirty="0"/>
              <a:t>League Advocacy Infrastructure</a:t>
            </a:r>
          </a:p>
          <a:p>
            <a:r>
              <a:rPr lang="en-US" sz="2400" dirty="0"/>
              <a:t>Lobbyists and Policy Analysts</a:t>
            </a:r>
          </a:p>
          <a:p>
            <a:r>
              <a:rPr lang="en-US" sz="2400" dirty="0"/>
              <a:t>Network of 16 Regional Managers (Statewide)</a:t>
            </a:r>
          </a:p>
          <a:p>
            <a:r>
              <a:rPr lang="en-US" sz="2400" dirty="0"/>
              <a:t>Eight League Policy Committees and Board of Directors</a:t>
            </a:r>
          </a:p>
          <a:p>
            <a:r>
              <a:rPr lang="en-US" sz="2400" dirty="0"/>
              <a:t>Five League Diversity Caucuses: Women’s, </a:t>
            </a:r>
            <a:r>
              <a:rPr lang="es-ES" sz="2400" dirty="0"/>
              <a:t>Latino, </a:t>
            </a:r>
            <a:r>
              <a:rPr lang="es-ES" sz="2400" dirty="0" err="1"/>
              <a:t>African</a:t>
            </a:r>
            <a:r>
              <a:rPr lang="es-ES" sz="2400" dirty="0"/>
              <a:t> American, </a:t>
            </a:r>
            <a:r>
              <a:rPr lang="es-ES" sz="2400" dirty="0" err="1"/>
              <a:t>Asian</a:t>
            </a:r>
            <a:r>
              <a:rPr lang="es-ES" sz="2400" dirty="0"/>
              <a:t> </a:t>
            </a:r>
            <a:r>
              <a:rPr lang="es-ES" sz="2400" dirty="0" err="1"/>
              <a:t>Pacific</a:t>
            </a:r>
            <a:r>
              <a:rPr lang="es-ES" sz="2400" dirty="0"/>
              <a:t> </a:t>
            </a:r>
            <a:r>
              <a:rPr lang="en-US" sz="2400" dirty="0"/>
              <a:t>Islander and GLBT</a:t>
            </a:r>
          </a:p>
          <a:p>
            <a:r>
              <a:rPr lang="en-US" sz="2400" dirty="0"/>
              <a:t>10 Professional Departments: Including a Mayors and Council Member’s Department</a:t>
            </a:r>
          </a:p>
        </p:txBody>
      </p:sp>
      <p:pic>
        <p:nvPicPr>
          <p:cNvPr id="23555" name="Picture 4" descr="4 color jpg"/>
          <p:cNvPicPr>
            <a:picLocks noGrp="1" noChangeAspect="1" noChangeArrowheads="1"/>
          </p:cNvPicPr>
          <p:nvPr>
            <p:ph type="title"/>
          </p:nvPr>
        </p:nvPicPr>
        <p:blipFill>
          <a:blip r:embed="rId3" cstate="email">
            <a:extLst>
              <a:ext uri="{28A0092B-C50C-407E-A947-70E740481C1C}">
                <a14:useLocalDpi xmlns:a14="http://schemas.microsoft.com/office/drawing/2010/main" val="0"/>
              </a:ext>
            </a:extLst>
          </a:blip>
          <a:srcRect/>
          <a:stretch>
            <a:fillRect/>
          </a:stretch>
        </p:blipFill>
        <p:spPr>
          <a:xfrm>
            <a:off x="3540125" y="301625"/>
            <a:ext cx="2973388" cy="1143000"/>
          </a:xfrm>
          <a:noFill/>
        </p:spPr>
      </p:pic>
    </p:spTree>
    <p:extLst>
      <p:ext uri="{BB962C8B-B14F-4D97-AF65-F5344CB8AC3E}">
        <p14:creationId xmlns:p14="http://schemas.microsoft.com/office/powerpoint/2010/main" val="225491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the League Provides</a:t>
            </a:r>
            <a:endParaRPr lang="en-US" sz="2400" dirty="0"/>
          </a:p>
        </p:txBody>
      </p:sp>
      <p:sp>
        <p:nvSpPr>
          <p:cNvPr id="3" name="Content Placeholder 2"/>
          <p:cNvSpPr>
            <a:spLocks noGrp="1"/>
          </p:cNvSpPr>
          <p:nvPr>
            <p:ph idx="1"/>
          </p:nvPr>
        </p:nvSpPr>
        <p:spPr>
          <a:xfrm>
            <a:off x="914400" y="1827212"/>
            <a:ext cx="7769225" cy="4421187"/>
          </a:xfrm>
        </p:spPr>
        <p:txBody>
          <a:bodyPr/>
          <a:lstStyle/>
          <a:p>
            <a:pPr marL="0" indent="0">
              <a:buNone/>
            </a:pPr>
            <a:r>
              <a:rPr lang="en-US" sz="2800" dirty="0"/>
              <a:t>Member-Driven Policies and Services. League policies and priorities are formulated and established by mayors, council members and other officials from member cities who serve on the League board of directors, policy committees, divisions, departments, caucuses and task forces.  </a:t>
            </a:r>
          </a:p>
        </p:txBody>
      </p:sp>
      <p:pic>
        <p:nvPicPr>
          <p:cNvPr id="4" name="Picture 6" descr="4 color 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57800" y="301625"/>
            <a:ext cx="335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6864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the League Provides</a:t>
            </a:r>
            <a:endParaRPr lang="en-US" sz="2400" dirty="0"/>
          </a:p>
        </p:txBody>
      </p:sp>
      <p:sp>
        <p:nvSpPr>
          <p:cNvPr id="3" name="Content Placeholder 2"/>
          <p:cNvSpPr>
            <a:spLocks noGrp="1"/>
          </p:cNvSpPr>
          <p:nvPr>
            <p:ph idx="1"/>
          </p:nvPr>
        </p:nvSpPr>
        <p:spPr>
          <a:xfrm>
            <a:off x="1143000" y="1827212"/>
            <a:ext cx="7540625" cy="4421187"/>
          </a:xfrm>
        </p:spPr>
        <p:txBody>
          <a:bodyPr/>
          <a:lstStyle/>
          <a:p>
            <a:pPr marL="0" indent="0">
              <a:buNone/>
            </a:pPr>
            <a:r>
              <a:rPr lang="en-US" sz="2400" dirty="0"/>
              <a:t>Discounted Conference/Seminar Registration. Members receive deep discounts </a:t>
            </a:r>
            <a:r>
              <a:rPr lang="en-US" sz="2400" dirty="0" smtClean="0"/>
              <a:t>on </a:t>
            </a:r>
            <a:r>
              <a:rPr lang="en-US" sz="2400" dirty="0"/>
              <a:t>registration fees for conferences and seminars, including the League Annual Conference &amp; Expo, the City Managers’ Conference, City Attorneys’ Conference and other yearly meetings.</a:t>
            </a:r>
          </a:p>
        </p:txBody>
      </p:sp>
      <p:pic>
        <p:nvPicPr>
          <p:cNvPr id="4" name="Picture 6" descr="4 color 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57800" y="301625"/>
            <a:ext cx="335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2531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the League Provides</a:t>
            </a:r>
            <a:endParaRPr lang="en-US" sz="2400" dirty="0"/>
          </a:p>
        </p:txBody>
      </p:sp>
      <p:sp>
        <p:nvSpPr>
          <p:cNvPr id="3" name="Content Placeholder 2"/>
          <p:cNvSpPr>
            <a:spLocks noGrp="1"/>
          </p:cNvSpPr>
          <p:nvPr>
            <p:ph idx="1"/>
          </p:nvPr>
        </p:nvSpPr>
        <p:spPr>
          <a:xfrm>
            <a:off x="1143000" y="1827212"/>
            <a:ext cx="7540625" cy="4421187"/>
          </a:xfrm>
        </p:spPr>
        <p:txBody>
          <a:bodyPr/>
          <a:lstStyle/>
          <a:p>
            <a:pPr marL="0" indent="0">
              <a:buNone/>
            </a:pPr>
            <a:r>
              <a:rPr lang="en-US" sz="2400" dirty="0"/>
              <a:t>Leadership Opportunities. Elected city officials and staff from member cities may serve on League policy committees, the board of directors (staff representing their professional department) and as officers of the diversity caucuses. Staff may hold a leadership/officer position in their professional department, and elected officials may serve as officers of the League’s 16 regional divisions.</a:t>
            </a:r>
          </a:p>
        </p:txBody>
      </p:sp>
      <p:pic>
        <p:nvPicPr>
          <p:cNvPr id="4" name="Picture 6" descr="4 color 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57800" y="301625"/>
            <a:ext cx="335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364266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the League Provides</a:t>
            </a:r>
            <a:endParaRPr lang="en-US" sz="2400" dirty="0"/>
          </a:p>
        </p:txBody>
      </p:sp>
      <p:sp>
        <p:nvSpPr>
          <p:cNvPr id="3" name="Content Placeholder 2"/>
          <p:cNvSpPr>
            <a:spLocks noGrp="1"/>
          </p:cNvSpPr>
          <p:nvPr>
            <p:ph idx="1"/>
          </p:nvPr>
        </p:nvSpPr>
        <p:spPr>
          <a:xfrm>
            <a:off x="1143000" y="1827212"/>
            <a:ext cx="7540625" cy="4421187"/>
          </a:xfrm>
        </p:spPr>
        <p:txBody>
          <a:bodyPr/>
          <a:lstStyle/>
          <a:p>
            <a:pPr marL="0" indent="0">
              <a:buNone/>
            </a:pPr>
            <a:r>
              <a:rPr lang="en-US" sz="3200" dirty="0"/>
              <a:t>Research and Best Practices. The Institute for Local Government (</a:t>
            </a:r>
            <a:r>
              <a:rPr lang="en-US" sz="3200" dirty="0">
                <a:hlinkClick r:id="rId2"/>
              </a:rPr>
              <a:t>www.ca-ilg.org</a:t>
            </a:r>
            <a:r>
              <a:rPr lang="en-US" sz="3200" dirty="0"/>
              <a:t>) is the League’s nonprofit research and education affiliate that promotes good government at the local level with practical, impartial and easy-to-use resources for California communities. </a:t>
            </a:r>
          </a:p>
        </p:txBody>
      </p:sp>
      <p:pic>
        <p:nvPicPr>
          <p:cNvPr id="4" name="Picture 6" descr="4 color 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57800" y="301625"/>
            <a:ext cx="335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spTree>
    <p:extLst>
      <p:ext uri="{BB962C8B-B14F-4D97-AF65-F5344CB8AC3E}">
        <p14:creationId xmlns:p14="http://schemas.microsoft.com/office/powerpoint/2010/main" val="132520653"/>
      </p:ext>
    </p:extLst>
  </p:cSld>
  <p:clrMapOvr>
    <a:masterClrMapping/>
  </p:clrMapOvr>
</p:sld>
</file>

<file path=ppt/theme/theme1.xml><?xml version="1.0" encoding="utf-8"?>
<a:theme xmlns:a="http://schemas.openxmlformats.org/drawingml/2006/main" name="Bill B MCM Jan 2013 Your League and How To Use It_FINAL Revised by CM">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Bill B MCM Jan 2013 Your League and How To Use It_FINAL Revised by CM</Template>
  <TotalTime>4793</TotalTime>
  <Words>808</Words>
  <Application>Microsoft Office PowerPoint</Application>
  <PresentationFormat>On-screen Show (4:3)</PresentationFormat>
  <Paragraphs>130</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Bill B MCM Jan 2013 Your League and How To Use It_FINAL Revised by CM</vt:lpstr>
      <vt:lpstr>PowerPoint Presentation</vt:lpstr>
      <vt:lpstr>PowerPoint Presentation</vt:lpstr>
      <vt:lpstr>PowerPoint Presentation</vt:lpstr>
      <vt:lpstr>PowerPoint Presentation</vt:lpstr>
      <vt:lpstr>PowerPoint Presentation</vt:lpstr>
      <vt:lpstr>What the League Provides</vt:lpstr>
      <vt:lpstr>What the League Provides</vt:lpstr>
      <vt:lpstr>What the League Provides</vt:lpstr>
      <vt:lpstr>What the League Provides</vt:lpstr>
      <vt:lpstr>What the League Provides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esasse</dc:creator>
  <cp:lastModifiedBy>Erin Sasse</cp:lastModifiedBy>
  <cp:revision>15</cp:revision>
  <cp:lastPrinted>2015-02-17T08:33:00Z</cp:lastPrinted>
  <dcterms:created xsi:type="dcterms:W3CDTF">2015-02-14T04:08:03Z</dcterms:created>
  <dcterms:modified xsi:type="dcterms:W3CDTF">2017-02-03T00:27:19Z</dcterms:modified>
</cp:coreProperties>
</file>