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5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310" r:id="rId3"/>
    <p:sldId id="341" r:id="rId4"/>
    <p:sldId id="346" r:id="rId5"/>
    <p:sldId id="345" r:id="rId6"/>
    <p:sldId id="319" r:id="rId7"/>
    <p:sldId id="348" r:id="rId8"/>
    <p:sldId id="292" r:id="rId9"/>
    <p:sldId id="353" r:id="rId10"/>
    <p:sldId id="321" r:id="rId11"/>
    <p:sldId id="350" r:id="rId12"/>
    <p:sldId id="349" r:id="rId13"/>
    <p:sldId id="269" r:id="rId14"/>
    <p:sldId id="351" r:id="rId15"/>
    <p:sldId id="320" r:id="rId16"/>
    <p:sldId id="313" r:id="rId17"/>
    <p:sldId id="314" r:id="rId18"/>
    <p:sldId id="275" r:id="rId19"/>
    <p:sldId id="276" r:id="rId20"/>
    <p:sldId id="373" r:id="rId21"/>
    <p:sldId id="370" r:id="rId22"/>
    <p:sldId id="294" r:id="rId23"/>
    <p:sldId id="358" r:id="rId24"/>
    <p:sldId id="355" r:id="rId25"/>
    <p:sldId id="354" r:id="rId26"/>
    <p:sldId id="279" r:id="rId27"/>
    <p:sldId id="297" r:id="rId28"/>
    <p:sldId id="363" r:id="rId29"/>
    <p:sldId id="362" r:id="rId30"/>
    <p:sldId id="364" r:id="rId31"/>
    <p:sldId id="369" r:id="rId32"/>
    <p:sldId id="372" r:id="rId33"/>
    <p:sldId id="357" r:id="rId34"/>
    <p:sldId id="359" r:id="rId35"/>
    <p:sldId id="356" r:id="rId36"/>
    <p:sldId id="343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League of California Cities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2/3/2017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5386-333F-48AF-B5F3-0DF588B54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90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8AAD3B-E2F1-4017-805E-968AD7D471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8856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296" indent="-228296"/>
            <a:endParaRPr lang="en-US" sz="16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80441-A528-4EA8-AF67-56A590941A1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6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500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E235-03F6-46A2-AFAD-BA6E393ADFF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0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E235-03F6-46A2-AFAD-BA6E393ADFF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0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268F1-8913-4F86-8CCF-A3631F9BD50B}" type="slidenum">
              <a:rPr lang="en-US" smtClean="0"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11" y="4265484"/>
            <a:ext cx="5609591" cy="4279774"/>
          </a:xfrm>
          <a:noFill/>
        </p:spPr>
        <p:txBody>
          <a:bodyPr/>
          <a:lstStyle/>
          <a:p>
            <a:endParaRPr lang="en-US" sz="1600" dirty="0">
              <a:latin typeface="Arial" charset="0"/>
            </a:endParaRPr>
          </a:p>
        </p:txBody>
      </p:sp>
      <p:sp>
        <p:nvSpPr>
          <p:cNvPr id="70660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110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7" indent="-285716" defTabSz="9111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6" indent="-228572" defTabSz="91110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97" indent="-228572" defTabSz="91110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39" indent="-228572" defTabSz="91110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83" indent="-228572" defTabSz="91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25" indent="-228572" defTabSz="91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68" indent="-228572" defTabSz="91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09" indent="-228572" defTabSz="911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2/3/2017</a:t>
            </a:r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8" y="4265484"/>
            <a:ext cx="5609591" cy="4279774"/>
          </a:xfrm>
          <a:noFill/>
        </p:spPr>
        <p:txBody>
          <a:bodyPr/>
          <a:lstStyle/>
          <a:p>
            <a:endParaRPr lang="en-US" sz="1600" dirty="0">
              <a:latin typeface="Arial" charset="0"/>
            </a:endParaRPr>
          </a:p>
        </p:txBody>
      </p:sp>
      <p:sp>
        <p:nvSpPr>
          <p:cNvPr id="70660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116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6" indent="-285734" defTabSz="91116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2" indent="-228587" defTabSz="9111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03" indent="-228587" defTabSz="9111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76" indent="-228587" defTabSz="9111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48" indent="-228587" defTabSz="911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21" indent="-228587" defTabSz="911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92" indent="-228587" defTabSz="911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65" indent="-228587" defTabSz="911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2/3/2017</a:t>
            </a:r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600" dirty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80441-A528-4EA8-AF67-56A590941A1C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53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DA84-296A-44FF-87A0-F2C36C54C37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90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League of California Cities</a:t>
            </a:r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2/3/2017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CA14B-2A92-4ABD-B958-BD751A3224A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1A8E3C-6013-49F3-B9BE-CFE3D08908B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At the end of the first week we logged in a total of two formal complaints.  That’s unheard of in this business.</a:t>
            </a: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League of California Cities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2/3/2017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D4E985-E5E8-4936-832F-8726596004DC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League of California Cities</a:t>
            </a: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2/3/2017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4601DC-2A5E-4897-AE1B-2DD5BFFA887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71" tIns="45637" rIns="91271" bIns="45637"/>
          <a:lstStyle/>
          <a:p>
            <a:endParaRPr lang="en-US" sz="15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League of California Cities</a:t>
            </a: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</a:rPr>
              <a:t>2/3/2017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F88C4F-2418-495F-9EAF-A9ED56F4AD2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DA84-296A-44FF-87A0-F2C36C54C37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44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1DA84-296A-44FF-87A0-F2C36C54C37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44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524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810000"/>
            <a:ext cx="5608320" cy="4183380"/>
          </a:xfrm>
        </p:spPr>
        <p:txBody>
          <a:bodyPr/>
          <a:lstStyle/>
          <a:p>
            <a:endParaRPr lang="en-US" sz="15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268F1-8913-4F86-8CCF-A3631F9BD50B}" type="slidenum">
              <a:rPr lang="en-US" smtClean="0"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4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251" tIns="45627" rIns="91251" bIns="45627"/>
          <a:lstStyle/>
          <a:p>
            <a:endParaRPr lang="en-US" sz="15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47" tIns="45676" rIns="91347" bIns="45676"/>
          <a:lstStyle/>
          <a:p>
            <a:endParaRPr lang="en-US" sz="1500" dirty="0"/>
          </a:p>
        </p:txBody>
      </p:sp>
      <p:sp>
        <p:nvSpPr>
          <p:cNvPr id="161796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877" indent="-285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349" indent="-22827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890" indent="-22827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430" indent="-22827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0969" indent="-22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7509" indent="-22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4049" indent="-22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0588" indent="-228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080" eaLnBrk="1" hangingPunct="1"/>
            <a:fld id="{B01FB685-5898-40B5-8420-97D82F55441C}" type="slidenum">
              <a:rPr lang="en-US" smtClean="0"/>
              <a:pPr defTabSz="913080" eaLnBrk="1" hangingPunct="1"/>
              <a:t>5</a:t>
            </a:fld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500" dirty="0"/>
          </a:p>
        </p:txBody>
      </p:sp>
      <p:sp>
        <p:nvSpPr>
          <p:cNvPr id="162820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918" indent="-28535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412" indent="-228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978" indent="-228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544" indent="-2282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1108" indent="-22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7673" indent="-22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4238" indent="-22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0803" indent="-228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131" eaLnBrk="1" hangingPunct="1"/>
            <a:fld id="{FD2512AA-EC94-432A-831D-2C4C3B3BF0A4}" type="slidenum">
              <a:rPr lang="en-US" smtClean="0"/>
              <a:pPr defTabSz="913131" eaLnBrk="1" hangingPunct="1"/>
              <a:t>6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Bus features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5790"/>
            <a:ext cx="5613400" cy="4183380"/>
          </a:xfrm>
          <a:noFill/>
        </p:spPr>
        <p:txBody>
          <a:bodyPr/>
          <a:lstStyle/>
          <a:p>
            <a:pPr marL="216207" indent="-216207"/>
            <a:endParaRPr lang="en-US" altLang="en-US" sz="1500" dirty="0"/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002" indent="-2861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619" indent="-2289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469" indent="-2289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317" indent="-2289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166" indent="-2289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6013" indent="-2289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861" indent="-2289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710" indent="-2289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A4F1DB-07D8-435C-8954-FBF400B06791}" type="slidenum">
              <a:rPr lang="en-US" altLang="en-US" smtClean="0"/>
              <a:pPr eaLnBrk="1" hangingPunct="1"/>
              <a:t>8</a:t>
            </a:fld>
            <a:endParaRPr lang="en-US" alt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League of California Cities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2/3/2017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2/3/2017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League of California Cities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6, 2016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ChangeArrowheads="1"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15"/>
          <p:cNvSpPr txBox="1">
            <a:spLocks noChangeArrowheads="1"/>
          </p:cNvSpPr>
          <p:nvPr userDrawn="1"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66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66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838200" y="2282825"/>
            <a:ext cx="7772400" cy="1470025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66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8382000" cy="914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382000" cy="41148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C37F-4158-45FB-9580-9A9B0AEEB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880A-08AF-4BFD-AFDE-0BADB42B0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9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4A98974-7B2A-468B-9EB2-84EA7FDA33D1}" type="datetime1">
              <a:rPr lang="en-US" smtClean="0"/>
              <a:pPr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14DD-0725-43A6-9C8C-EDBB0C1BB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0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3FE0-AB79-4F67-B684-55515DDB5DBA}" type="datetimeFigureOut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603B-8905-4285-AE67-5CBBAC92CC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0A59D530-86FC-4634-8FB4-B778531C28A3" descr="342BE16B-2494-4151-9236-72B317175458@hs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5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7" r:id="rId3"/>
    <p:sldLayoutId id="2147483658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sidetransit.com/home/index.php/riding-the-bus/public-schoo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15"/>
          <p:cNvSpPr>
            <a:spLocks noChangeArrowheads="1"/>
          </p:cNvSpPr>
          <p:nvPr/>
        </p:nvSpPr>
        <p:spPr bwMode="auto">
          <a:xfrm>
            <a:off x="457200" y="39624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Rubio</a:t>
            </a:r>
            <a:endParaRPr lang="en-US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Chief Executive Officer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Riverside Transit Agency</a:t>
            </a:r>
          </a:p>
          <a:p>
            <a:pPr algn="ctr"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2" name="AutoShape 2" descr="data:image/jpeg;base64,/9j/4AAQSkZJRgABAQAAAQABAAD/2wCEAAkGBxASEhUTExQWFRUXFxgaGBgYFhkcGRwZGBweHiEbHR8YKCggHx4lHx4aITEhJSorLy4uHiAzODMsNygtLisBCgoKDg0OGxAQGzQkICYsNDcvNDQsLSwsNDQsLCwsNDQsLCwsLCwsLywvMiwsLCwsLywsLCwsLCwsLCwsLCwsLP/AABEIAH0AzQMBEQACEQEDEQH/xAAbAAEAAgMBAQAAAAAAAAAAAAAABAUBAwYCB//EAEQQAAIBAgQCBwMIBgkFAAAAAAECAwARBAUSITFRBhMiQWFxkSMygQcUFUJSkqGxM2Nyk7LiJDVTYnPBwtHhNHSCo7P/xAAaAQEAAwEBAQAAAAAAAAAAAAAAAQIDBAUG/8QAMxEAAgIBAwEFBgYDAQEBAAAAAAECAxEEEiExE0FRcfAVImGhsdEFMlKBkcEUM0IjQzT/2gAMAwEAAhEDEQA/APt9AKAUAoBQCgFAKAUAoBQCgFAKAUAoBQCgFAKAUAoBQCgFAKAUAoBQCgFAKAUAoBQCgFAKAUAoBQCgFAKAUAoBQCgFAKAUAoBQCgFAR8fihFGzkXt3ee1Y33KmuVkuiReuDnJRXeZwWJEiK4FtQvapotVtcbF0aFkHCTi+431qUFAKAUAoBQCgFAKAUAoBQCgFAKAUAoBQCgFAKAUAoBQHNdJoMR231exAXs38u7zrxfxSrUOMpRl7mOUeho51ZSa94z0YhxHZct7EqbC9/wAO6p/DKtQoxlKXuY4RGslU20l72TpK9k4BQCgFAKAUAoBQCgFAKAUAoBQCgFAKAUAoBQCgFAKAXoDh83fMRG5l/R/WsUta+3De17V4mpWscJKeNv8AR6lP+PuW3qesnkzHq4zFbq9rX0cL+O9NMtYoRUcbeP4Iu/x9z3dTtrivbPMFAKAUAoBQCgFAKAUAoBQCgFAKAUAoBQCgFAKAUBGzKJ3hkRDZmRgp5Eg2qs03FpFoNKSbPk/0ZjvnBwoN5QuogSG1vM14v+Pbu2Z582et2te3f3eRtzLIcwhiaSUdhRdvaX28qmeltjFuXTzEL6pPEevkZy/o9mEsaSRqNDC6+0tsfCkNJa4prp5kS1FUXh/Q0jK8acQcLwl06rGQ20+dR/j279mefNlu2r2b+7yOq6fZ1Pg8HCkbWleyF+WldyCe+/fX0ekqUn73cj5vX3uC9zjLN3RHJcxhlV5sV1sLJcre/aNre93eINWtsrksKOGRp6rYvMpZRy2DxGbYvFYmKDFMojd9maw06yABYGuiSqhBOS6nHCeotskoy6P+y16aZhjcLDgV65hIezKyn3iNPhWVMYTcnjjuN9RZZWoLPPeXHSzK80lmDYXECKIRgEFrdoFiTwPdp9KzqnUo4mss2vhfKWa5YRzHQHG5hisWQ+JkaGE3cgjS1jYC9uBO/kPGt9RGuEOFyzk0k7rLMOXCLro1m2Ikx2PjeRmSMNoUnZdzwrKyEVXFpdTopslK2cW+EUHQDpxN14ixUpdZbBWYjst3fA8PO1b6jTrbmC6HLpNbJz22PqX/AEmzbER5thIUkZYnEepAdjd2Bv8AACsaoRdMpNcnRdbOOpjBPh4+rInSbPcZisacBgm6sLs7jjcC7EnuUcPE/CrVVwhDtJlL7rLLeyr48Txl+HzjA4qKMs+Lik961yAO8kt7hHHc78KSdNkG+jEI6imxRzuTPpBNcR6ZTY7pTgYWCPOmq4FgdVr/AGtN9PxrWNFkllIwnqaovDkXCsCLjcHgRWRuZoBQCgFAKAUAoBQHDdCmM+Y5hiDuFdYkP7N7/kK5qveslI67vdqjE5fp/wBIMTLPNCHIhU6dA4G3EnvO9cl90nNxzwdWnpioKWOTPyedJcQmJhw7OWhe6BTbsmxIsePHu8atp7ZKSj3EammLg5Y5On6WkwZrl842WQtC589l/FvwrosxG2MvHg5qveplHw5LzpdkmHxkaRTP1bavZtcA6rHYA+9tfau+myUHlHmaiqFsdsnjwOFyP51l2ZRYPrutiktdQdtLXsbG+ki19u7zrrnttqc8YZwVb6L1XnKZW5RkkuLxuLWOcwFXckgkXu5FtiK0nYoQjlZMqqZWWz2yxz/ZdfKVhzHHgELaypsW5kad96x0zy5s6NYsKtfE6D5Tc8+b4UxobSTXQW4hfrH02v41lpq908vojo1t3Z14XVkroBky4TCIpt1knbfccTwX4Cw9arqLN889xbSVKqtLvfU53oj/AFlmXk38RrW7/VAw0/8AvsOe6KdGxjMvnKAdfHIDG3ebKDovyP52rout2WLPQ5NPR2tMsdU+DVlmcy4rMMCZRaSIpGx7zpZjcjuO9j4ipnWoVyx0ZWu2Vl8N3VcF30exqYbN8YJPebrNHNjcOFHiy7jntzFY2RcqY4OmqahqZ5InSzPsxhlLR4k9XK7mJFHaC32BVlBHG3fVqa65Llcoz1F10JZjLh9PWDT0kzHEyyujyuVFhpBstwoB2HHtA1aqEUk0iL5zlJpvgoxhfCttxz9mjsuhXSdoLQTG8XBSeKeH7P5Vy307veXU7tNe4e7LofTEYEAg3B4EVwHqGaAUAoBQCgFAaMdiBHG8h4IrN6C9VlLbFstGO6SRznya4Pq8Hqb3pHd2PPuufSufRr/yy+86NW82YXcfNc0HWSO/2nZvgSTXjuzdNv4nqRjiKXwIeVN1WJgk4BZYyfIML/hW9csST+JWxZi18D6p8peELYVZB70UqODy7v8AavQ1nFe7wZ5ukfv48USOkvRyPMoomMjxkDUhXcdoDiDx869Ci9w5S6nnanTK3hvGCJ0W6CRYSXr3kaaUXCkiwF9ie8k22rS3UOa2pYRlRo41y3t5ZAxvyYQySPIcRIC7MxAVdtRvarx1kkksGU/w6EpN56lpmXQmOaHDQmVgMOLAhRduHHlwrON7i5PHU3npVKMVn8pr6T9Blxs3XSTuvZCqoUWUDz5kk1NWodccJFb9GrpbmyuyvoThMHOk5xe8TXIcoBwI33241eeonOO3b1Mq9HXVPfu6HrAy4DD4jETpiDMZ7hgigqtzfY8DUSjZKKi1jBaEqoTlNSzkrMux8OXwNFhpW1O+otKqCw027O9r8K1lCVssyRjCcKItQfXxIsDZecSmLaZllBV3RRGUZxxI3BAbjbnepas2uCXBROl2Kxy5/YiZnhcPMAZmMbDZJRY3W+yspte3cQb223sKvFyj0K2QhP8ANx8TTl+Bw0T9aJjiJV3XUNKqe5mBJY24gbC9qSlKSxjCIhXCL3ZyzDSRk3MiEnj2hVsPwI3R8QDGeDr94U5JTi+8yvVngynyYU5CcX0Z0nRLpKIW6pnDxnkwJXxHhzFc91O7ldTp0+oUXtzlH0I4mMKGLqFPAkgA+tcWH0PR3LGTx8/h/tE++v8AvTa/AjfHxN0cqsLqQRzBBH4VGCU0+hp+fQ/2iffWp2vwI3x8SRUFhQFJ0xn04Vx9qy/5n8BXF+IW9nRJ/t/J06SG61EPMMT1GFjwyfpGjAP91SN2PI8QP+K59Zq46ShR/wCmuDWmp3Wub6ZOTkyuO3M18xHVTz8D1UslLmOWAAkbV6FOo3cEOJ3WT5uMdgJYWPtkjIYfasOyw8yPWvejYr6ZR78HlTr7G5S7sl50Sn14WP8AujT6f8Wq2gt7TTxf7fwZaqG21oqMuyhMxD4jFGQgySpFGs0kaRpG5QH2TC7tp1FjuLgC1t+w5yEce0D/ADWWYsIMZhgkjt2jFMpKq5+sQ2pb9403ubkylkhtIx006TJHKojLMfmuMPZJAuqpY+J5Vfs33lO0Xccr0SzxxIq4SZmiMF57u8qrL2bWaUtZiNV1BsABsO/SMItmU5zS8DvOjXVDCyzzIrlZJ2dioZiFYk8eOwpbneox+BWppVuUviZjw2XZgrdWvVyqAb6OrlW/A2+sp+INM2VPnp8htquXHD/hlZ0SwY+dyRyqpZEZWBAIuGG4v3EEH41pdL3E0Z0R/wDRp9xLz7OcEFngWBjIA6XWEW1lefxFUrrnxLPzLW214lFLnyPPQ3ARJA+MlXUw1gbaiqRXUhRzJVie87VN8m5bF6yRp4xUHY/j8iq6UZvBjYNEcBWU9oMVW4RRe6ulxdjZbX+sdq0qrlXLLfBlqLI2w2pc+u/49DqMgxmExF0WDSyKpYPCF43G3PcGueyM48tnXVOE+EunwOc6WY7DzaI4oWBjn7bdUAll1KRq7+1tW9UZRy2+45r5xlhRXR+BK+UbCRqsWlFXaa9lA4J4VXTN5ZbWxSisfH6F/muQRT4fSqqjgBkYKAQwG3DuPAjkTWMLHGWTospU4YXU5no/IzzwQyC6q0uqNgDpkVCCN/M28Deui1La5I5qm3OMX8foWOKwcUOKmxAjQxr1SSrpWwjK31gdxVtz/dLchWSblBR/g0lFRm593f6+H0LXFZdIG0wALFNtIRYaLDdlA73Xs7cDY86opLGX1RrKDziPR9fXxPOIy6GSVYVjQJFpeQhF3I3RL28NR79l50UmlnPUOEZS2pcLr/X3LysjcUBznSlld4Ir7F7tuLWuB+WqvJ/EZb7qafGWX5I7tItsJz+BjNMuEkrOs0VjbYnkLcQaz1/4X/lW9pvxxjpn+xRqezjt2lTmGXTIt06qU/ZWRQ3w1WH4150/wKceYzT9eZ1Q1kW+U0R48hmmS7tFCT9VnDEeenb8a6KPwiceXJL15kz10Vwk2SejWQR4KYyvio2upXSvjbx8K9fT6V1yzuOLUantI42kvo7mSQrInEayV3AFht/kK5/wzEbLqW+ks/sxrW3GFiXVFDJLmWGaRIIuvw8kjSRqkqRtG0h1Mra7akLEsCCSNRFrAV7Sjt7snmOW7vwQJujOKeJ5WKHFtNFPa50DqSNMOo76bAjVzJNW7iveeZspxmKMskkHUFcNNFFGZEZmeYbsxQlQuygb8zRtsJJEzKMimw8qlVHVSRL1y3HYmRQNY5hh2TbvUHvqVwQ+TpMCtstxY/7v/VR/7Y/sU/8AhP8Ac1dH47YqK3EQsW8FOm1/M8PI1Nr9x+ZNS99eRJy7+tsSRw6pB/5ALf8AArVZf6V5kw//AES8kR+k8uXsuIURBsRpddQw7k9Zp27YW1+G99qtUrE088eZS90tSSXveT6+eDzkmcDCs8DKzpfX2BqeMSbkMg7RUtqIKg8bUsr3+8ia7OzzFrj6fsSM5y7DPAcXhgqlQXumyuqntKy8L2BFyLgjzFVhOSlskWshBw7SHrxPfRiO2Jl8YY/4npc/dXmTSv8A0fkv7KOWH2Urfrpf/ua1T6eX9GOPdfm/qWvyhrdY/wBjEH/11npur/b6l9Z+X9n9Cw6QZnJhxhWQFgXs6jiUEbE28Ra48rd9UrgpZTNbbHDa164Pf0UkmKhxsLAqVbXY7MGSyuPG23lblUb2oODHZqU1ZH1wRpZ2XFz7alIjDKeBBWrJZgiG8WMl5JiCkEqg6lgZ1S/HQFDKp/ZB038KrNZkviWreIteBNyjD6IludTP23b7TtuT5dwHcABVJvLNK44iTaqXNWKS6OAbXVhflcVWcXKLS70TF4abOROSS84f3n8tfK+wdV3yX8v7Hqe0KfWPuefoGT9R+8/lp7A1P6l8/sT7Qq+Py+4+gpP1H7z+WnsDU/qXz+w9oVfH5fcfQUn6j95/LT2Bqf1L5/Ye0Kvj8vuPoKT9R+8/lp7A1P6l8/sPaFXx+X3M/Qcv6n95/LUewNT+pfP7D2hV8fl9zocPgoVVQXBIAB7Q7hX10N0YpeB48tspNmz5tB9ofeFX3SK7Yj5tB9ofeFN0htiPm0H2h94U3SG2JRYLOMBGk+HmmjW8swZWaxKuT+YNaOFjakkYKypKUJPvZnBZzgIgYsCFkkPcpOnlqkkbaw8yeQpKub5nx68BG2qPu1cv11Zqw2Kw+EnUzzxgvHIWcsAGdnUm35AcgKlqU4+6iFKNclufXJGzrE5M6TSLNH1rKzDTM4u+nY2VrX4d1Wgrk0sceRS16dptPnzf3POTnAvGI8WwixWouxL6G32HVyKbMukKLA924pPenmHKFfZtYseJfx/DLDE4zCmL5jhHVr7OQ2pURjd2Zid2btAC5JLX4XqijLO+Zo5Qceyrfrv/AJPUeaYXDYp+tmjQNCmm7Dezv/xRxlOHC7wpwhY9zxwvqyuWaJsFLIHUqZJmB1D3evY38rb1dp70vL6FE4upyz3v6melOc4XEWEU0chWHEk6WBt7PalUJRfK719SNRbCaxF54f0JeLzrCTyYRIp43IdiQGGw6lxc/G1VjCUVJtesl5WwnKCi/WGb8JmUOCcxySKsDktGxYWRuLR+ANyy/Edwqri7OUuS0ZxqeG+H0+32MYLGYeeaeSOVGW8YBDC2y71LUoxSaEZRnKTTNCZ3hIVxcck8asXeylhc3jW1S65y2tIqra47ot+sHUYBwY0sQeyvA+Arnl1OqL4RvqCxXdJP+kxH+DJ/CavX+deZnb+R+R8DyjDiaVY2dkDX3A1WsL8LjbavYm9qykfOVR3yw2b8blrgRGISOsi3BI4kk2FhwOkX486rGa5yXnU1jb3mnBZfNJI0e6squxB7tCk28zsPjUymkslIVzlLae5soxAEdgzF4hJZbkhSSBe3fte1FZHks6bFjyyaIsFiGNlRyfI8gfyIPxFS5RRVV2PojP0fidGvq5NNr6rG1uf403xzjI7OzGcGTl2JuR1clwuo7H3d9/wPoab4+I7OzwJOEyuTr1jk1fozIQp30hC9t+BNgPjVXNbcovGqW/EvDP8AZGbAYi/6OQXBYCx93n8Lirbo+JR1zz0JGBywyQPNrYFSwA0kg6QCQWvsTqAAtuarKeJYwXhU5QcskaTLpdZVVdt9iVIJvfu7uB9DVlNY5KOqWcIwMsn/ALN+JHA8V4+lqb4+JHZT8CTl+UmR12fq9IZ20209ktbfw7/GqyswviXhTlrwNEeWScGVlYqCi27TkngByAuSe63jVt6K9jLv/Y3ZPlPXlwzFQukbJq7TGwuLiw4knutUTs2lqqd+cvGDQcqn39mxAGq4Btp5+VTvj4lXTPwPKZZOeEbnYH3TwIJB9Aab4+JHZT8AuWzmxEb9oEjY7gd/luPWm+PiOym+4w+XzC143Fxcdk8LgfmQPiKlTj4kOqa7jXJhZF03UjVcLccbG357U3IhwksZROzbKTE+hOsexsSU0i+/Dc3GxPwqkLNyyzWyna8Lk0YrKpo30FDeynYE+8FP+pR5mrKcWslJVTi8YNc2AmQFmjYAGxJGwJ7qlTi+EyHXJLLR9S+Ro/0ef/FH8Arz9b+ZeR7H4b/rfmfQa4z0Su6SD+iYj/Bk/hNXr/OvMzt/I/I+A4EyRNrEbE6WA2P1lK3+F69iWGsZPnIbovOCzwmcyx29i1rKu2oGyoyCxtse0T8azdafebxukv8Ak0Q5lOsryiNizMjXIY2CMGtvxBsAfCpcItJZKKyak5Y9Ikx53NYaoCzKQyntCzq7spIHFRr93wFQ613Murp45j65ZnC59iEteNiBGqC2pTdSDqJA3JsAfADhaodcX3iN01/z3HgZ1Pv7I/EN9lV/JT941PZx8R20/wBJ7xeezuxYRON7i5Y2NpPDgGkLW8B51Criu8Sum3lR9c/chNjZeseQREF00AWawFgPyH41fasJZKb573Lb1JGPzWSRXVYWQSEs27k6mKljv3HSoC91qrGCTTyWnbKSaUcZNWFzCVIhD1RKhtfBve1KQeHcF0+RqZRTlnJWFkox27STh89xCkXjJX2twAQfakn3rH3SWttwZudQ64+PpF1fNf8APj8zwM3m6wSNEzWR0sS1jrdmOq47Q7ViDxsOFNkcYTKq2e7LXrJlc4ksfYHUNQQ3ayh41jNxbtbL+Jp2a8S3ay/T6xgzPnMrTpMYn7Gqy6m4te+9uG/C242N6KtKLjkh2zc1La+CuE0oSVBGy9YwJsGFgL9kDlvV8LKeehnmaTSXUsFzeW7sYCWL60PasradHC3aAHAVTs14mquly9pIbOPZg9S3WBl0gl79hSFdzbt7m1jvZV5VXs+epftfdzt5/f5+Jox2dzyKV6phdQD7xFwyG4FtgdAFuRq0a4p9Skrptfl9cGz6bfUT83bS12I1PvJrR9V7cAUHZ5d9R2ax1J7aWfy+uCFiMdI/UnqmvEb3IY6iW1EcNlvc23tc1ZRSzz1M5Tk3F7eh7hzKUCS8TFnZnVu12WZWU7W32Y28aOC45JVs0nwSDncvHqDq1k37Xul1fTa32lXfkKr2a8S3bS/T6zkjYjMp3w4g6txbie1YjUX3W3HUeN+4VZQipbslJWTlDbg+hfI6hGHnuCPajiLfVFcesfvLyPT/AA5NVvPifQK4z0BQHnQOQ9KZIwhoHIelMjCGgch6UyMIaByHpTIwhoHIelMjCGgch6UyMIaByHpTIwhoHIelMjCGgch6UyMIaByHpTIwhoHIelMjCGgch6UyMIaByHpTIwhoHIelMjCGgch6UyMIaByHpTIwhoHIelMjCGgch6UyMIaByHpTIwhoHIelMjCGgch6UyMIaByHpTIwhoHIelMjCMgAcKEma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800600" cy="15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518556" y="1701800"/>
            <a:ext cx="763484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Curb-to-curb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reservation service for seniors age 65 and above 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persons with disabilities.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/>
              <a:t>	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55626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000" b="1" dirty="0" smtClean="0"/>
              <a:t>Partner with: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City </a:t>
            </a:r>
            <a:r>
              <a:rPr lang="en-US" sz="2800" dirty="0"/>
              <a:t>of </a:t>
            </a:r>
            <a:r>
              <a:rPr lang="en-US" sz="2800" dirty="0" smtClean="0"/>
              <a:t>Riverside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Corona Cruiser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Pass Transit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 smtClean="0"/>
              <a:t>Other senior/disabled services</a:t>
            </a:r>
            <a:endParaRPr lang="en-US" sz="2800" dirty="0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990600" y="7620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Dial-A-Ride Service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68748" y="3237971"/>
            <a:ext cx="3084652" cy="19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5000"/>
          <a:stretch/>
        </p:blipFill>
        <p:spPr>
          <a:xfrm>
            <a:off x="904336" y="381000"/>
            <a:ext cx="4277264" cy="647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230" y="4343400"/>
            <a:ext cx="3732492" cy="5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CommuterLink Passenger Amenities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547970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 indent="-238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sz="3200" dirty="0" smtClean="0"/>
              <a:t>Upgraded padded seating</a:t>
            </a:r>
            <a:endParaRPr lang="en-US" sz="3200" dirty="0"/>
          </a:p>
          <a:p>
            <a:pPr lvl="1" eaLnBrk="1" hangingPunct="1">
              <a:buFontTx/>
              <a:buChar char="•"/>
            </a:pPr>
            <a:r>
              <a:rPr lang="en-US" sz="3200" dirty="0" smtClean="0"/>
              <a:t>Luggage racks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/>
              <a:t>Reading lights </a:t>
            </a:r>
            <a:endParaRPr lang="en-US" sz="3200" dirty="0"/>
          </a:p>
          <a:p>
            <a:pPr eaLnBrk="1" hangingPunct="1">
              <a:buClr>
                <a:schemeClr val="accent1"/>
              </a:buClr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5901" r="4545" b="16131"/>
          <a:stretch/>
        </p:blipFill>
        <p:spPr bwMode="auto">
          <a:xfrm>
            <a:off x="1371600" y="3352800"/>
            <a:ext cx="6477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382000" cy="10668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Interfacing with Metrolink	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382000" cy="1295400"/>
          </a:xfrm>
        </p:spPr>
        <p:txBody>
          <a:bodyPr>
            <a:noAutofit/>
          </a:bodyPr>
          <a:lstStyle/>
          <a:p>
            <a:pPr algn="l"/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CommuterLink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local buses meet Metrolink trains</a:t>
            </a:r>
          </a:p>
          <a:p>
            <a:pPr algn="l"/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Metrolink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free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Metrolink reimburses RTA for free rides</a:t>
            </a:r>
          </a:p>
          <a:p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parking demands at stations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28" name="Picture 4" descr="TrainImage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504" y="5029200"/>
            <a:ext cx="2679700" cy="10795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risvalleyline.info/uploads/media_items/map-clickable-september-26-2011.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511144" cy="55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88264"/>
            <a:ext cx="2242262" cy="19087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819400"/>
            <a:ext cx="4953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Four new stations</a:t>
            </a:r>
          </a:p>
          <a:p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RTA buses meet all Metrolink trains</a:t>
            </a:r>
          </a:p>
          <a:p>
            <a:pPr lvl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 routes total</a:t>
            </a:r>
          </a:p>
          <a:p>
            <a:pPr lvl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new routes</a:t>
            </a:r>
          </a:p>
        </p:txBody>
      </p:sp>
    </p:spTree>
    <p:extLst>
      <p:ext uri="{BB962C8B-B14F-4D97-AF65-F5344CB8AC3E}">
        <p14:creationId xmlns:p14="http://schemas.microsoft.com/office/powerpoint/2010/main" val="305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819400" y="5334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Stops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1701800"/>
            <a:ext cx="678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2,500+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stops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Computerized real-time arrival information at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stops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schedules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at most stops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Solar-powered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i-Stops                 at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stops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972" name="Picture 4" descr="p-istop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095375"/>
            <a:ext cx="1267947" cy="492712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smartSto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64170"/>
            <a:ext cx="2568590" cy="215832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95569814-3596-4d9f-a56b-18404a680cd1" descr="5EFCCF55-6B95-4CB8-8D47-8F34E8BE0090@hsd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19" y="1524000"/>
            <a:ext cx="84124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1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fb1b6098-cc17-4426-85fd-fd9b93a0d832" descr="9D520749-1673-46D4-B56F-56E2D3B583EE@hsd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676400"/>
            <a:ext cx="8335846" cy="28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534400" cy="1066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Schools K-12 </a:t>
            </a:r>
            <a:endParaRPr lang="en-US" alt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752600"/>
            <a:ext cx="7391400" cy="4038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school districts served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middle and high schools served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pass discounts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schedules with bell times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presentations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art and video contests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Webpage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7484" r="3177" b="4190"/>
          <a:stretch/>
        </p:blipFill>
        <p:spPr bwMode="auto">
          <a:xfrm>
            <a:off x="257057" y="1600200"/>
            <a:ext cx="6143743" cy="4397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534400" cy="10668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Schools Interactive Webpage</a:t>
            </a:r>
          </a:p>
        </p:txBody>
      </p:sp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819400"/>
            <a:ext cx="3577688" cy="3852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94287"/>
            <a:ext cx="70104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Riverside Transit Agency</a:t>
            </a:r>
          </a:p>
        </p:txBody>
      </p:sp>
      <p:sp>
        <p:nvSpPr>
          <p:cNvPr id="14339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tabLst>
                <a:tab pos="5422900" algn="l"/>
              </a:tabLst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as a Joint Powers Agreement on August 15, 1975</a:t>
            </a:r>
          </a:p>
          <a:p>
            <a:pPr algn="l" eaLnBrk="1" hangingPunct="1">
              <a:lnSpc>
                <a:spcPct val="90000"/>
              </a:lnSpc>
              <a:tabLst>
                <a:tab pos="5422900" algn="l"/>
              </a:tabLst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began on March 16, 1977</a:t>
            </a:r>
          </a:p>
          <a:p>
            <a:pPr algn="l" eaLnBrk="1" hangingPunct="1">
              <a:lnSpc>
                <a:spcPct val="90000"/>
              </a:lnSpc>
              <a:tabLst>
                <a:tab pos="5422900" algn="l"/>
              </a:tabLst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area:                                         2,500 square miles                                     of Western Riverside                              County. </a:t>
            </a:r>
          </a:p>
          <a:p>
            <a:pPr algn="l" eaLnBrk="1" hangingPunct="1">
              <a:lnSpc>
                <a:spcPct val="90000"/>
              </a:lnSpc>
              <a:tabLst>
                <a:tab pos="5422900" algn="l"/>
              </a:tabLst>
            </a:pPr>
            <a:r>
              <a:rPr lang="en-US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cities and Supervisorial                  Districts I, II, III, V</a:t>
            </a:r>
          </a:p>
          <a:p>
            <a:pPr lvl="1" algn="l" eaLnBrk="1" hangingPunct="1">
              <a:lnSpc>
                <a:spcPct val="90000"/>
              </a:lnSpc>
              <a:buFont typeface="Arial" pitchFamily="34" charset="0"/>
              <a:buChar char="-"/>
              <a:tabLst>
                <a:tab pos="5422900" algn="l"/>
              </a:tabLst>
            </a:pPr>
            <a:endParaRPr lang="en-US" b="1" dirty="0" smtClean="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13" y="3352800"/>
            <a:ext cx="4019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4756" y="3810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Student/Employee Ride Programs </a:t>
            </a:r>
            <a:endParaRPr lang="en-US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00200" y="3124200"/>
            <a:ext cx="70104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2800" dirty="0"/>
              <a:t>Riverside City College                 </a:t>
            </a:r>
            <a:r>
              <a:rPr lang="en-US" sz="2800" dirty="0" smtClean="0"/>
              <a:t>537,339</a:t>
            </a:r>
            <a:endParaRPr lang="en-US" sz="2800" dirty="0"/>
          </a:p>
          <a:p>
            <a:pPr algn="just" eaLnBrk="1" hangingPunct="1">
              <a:spcBef>
                <a:spcPts val="600"/>
              </a:spcBef>
              <a:buFontTx/>
              <a:buChar char="•"/>
              <a:defRPr/>
            </a:pPr>
            <a:r>
              <a:rPr lang="en-US" sz="2800" dirty="0"/>
              <a:t>Moreno Valley College		</a:t>
            </a:r>
            <a:r>
              <a:rPr lang="en-US" sz="2800" dirty="0" smtClean="0"/>
              <a:t>128,425</a:t>
            </a:r>
            <a:endParaRPr lang="en-US" sz="2800" dirty="0"/>
          </a:p>
          <a:p>
            <a:pPr eaLnBrk="1" hangingPunct="1">
              <a:buFontTx/>
              <a:buChar char="•"/>
              <a:defRPr/>
            </a:pPr>
            <a:endParaRPr lang="en-US" sz="800" dirty="0" smtClean="0"/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Mt. San Jacinto College               198,918</a:t>
            </a:r>
          </a:p>
          <a:p>
            <a:pPr eaLnBrk="1" hangingPunct="1">
              <a:buFontTx/>
              <a:buChar char="•"/>
              <a:defRPr/>
            </a:pPr>
            <a:endParaRPr lang="en-US" sz="800" dirty="0" smtClean="0"/>
          </a:p>
          <a:p>
            <a:pPr eaLnBrk="1" hangingPunct="1">
              <a:buFontTx/>
              <a:buChar char="•"/>
              <a:defRPr/>
            </a:pPr>
            <a:r>
              <a:rPr lang="en-US" sz="2800" dirty="0" smtClean="0"/>
              <a:t>Norco College </a:t>
            </a:r>
            <a:r>
              <a:rPr lang="en-US" i="1" dirty="0" smtClean="0"/>
              <a:t>(Joined Fall 2016)   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32,047</a:t>
            </a:r>
          </a:p>
        </p:txBody>
      </p:sp>
      <p:pic>
        <p:nvPicPr>
          <p:cNvPr id="9" name="Picture 12" descr="go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" y="3581400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600200" y="152400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sz="2800" dirty="0" smtClean="0"/>
              <a:t>University of </a:t>
            </a:r>
            <a:r>
              <a:rPr lang="en-US" sz="2800" dirty="0"/>
              <a:t>Cal, Riverside	     </a:t>
            </a:r>
            <a:r>
              <a:rPr lang="en-US" sz="2800" dirty="0" smtClean="0"/>
              <a:t>    407,343 </a:t>
            </a:r>
            <a:endParaRPr lang="en-US" sz="2800" dirty="0"/>
          </a:p>
          <a:p>
            <a:pPr algn="just" eaLnBrk="1" hangingPunct="1">
              <a:buFontTx/>
              <a:buChar char="•"/>
            </a:pPr>
            <a:r>
              <a:rPr lang="en-US" sz="2800" dirty="0"/>
              <a:t>Cal Baptist University                    </a:t>
            </a:r>
            <a:r>
              <a:rPr lang="en-US" sz="2800" dirty="0" smtClean="0"/>
              <a:t>46,886</a:t>
            </a:r>
            <a:endParaRPr lang="en-US" sz="2800" dirty="0"/>
          </a:p>
          <a:p>
            <a:pPr algn="just" eaLnBrk="1" hangingPunct="1">
              <a:buFontTx/>
              <a:buChar char="•"/>
            </a:pPr>
            <a:r>
              <a:rPr lang="en-US" sz="2800" dirty="0"/>
              <a:t>La Sierra University                        </a:t>
            </a:r>
            <a:r>
              <a:rPr lang="en-US" sz="2800" dirty="0" smtClean="0"/>
              <a:t> 5,394</a:t>
            </a:r>
            <a:endParaRPr lang="en-US" sz="2800" dirty="0"/>
          </a:p>
        </p:txBody>
      </p:sp>
      <p:pic>
        <p:nvPicPr>
          <p:cNvPr id="11" name="Picture 17" descr="uP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78012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16075" y="5414963"/>
            <a:ext cx="7010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City of Riverside Employees         </a:t>
            </a:r>
            <a:r>
              <a:rPr lang="en-US" sz="2800" dirty="0" smtClean="0"/>
              <a:t> 11,699           </a:t>
            </a:r>
            <a:endParaRPr lang="en-US" sz="2800" dirty="0"/>
          </a:p>
          <a:p>
            <a:pPr eaLnBrk="1" hangingPunct="1">
              <a:buClr>
                <a:schemeClr val="accent1"/>
              </a:buClr>
            </a:pPr>
            <a:endParaRPr lang="en-US" sz="1200" dirty="0" smtClean="0"/>
          </a:p>
          <a:p>
            <a:pPr eaLnBrk="1" hangingPunct="1">
              <a:buFontTx/>
              <a:buChar char="•"/>
            </a:pPr>
            <a:r>
              <a:rPr lang="en-US" sz="2800" dirty="0" smtClean="0"/>
              <a:t>Riverside </a:t>
            </a:r>
            <a:r>
              <a:rPr lang="en-US" sz="2800" dirty="0"/>
              <a:t>County Jurors                </a:t>
            </a:r>
            <a:r>
              <a:rPr lang="en-US" sz="2800" dirty="0" smtClean="0"/>
              <a:t>  4,847</a:t>
            </a:r>
            <a:endParaRPr lang="en-US" sz="2800" dirty="0"/>
          </a:p>
        </p:txBody>
      </p:sp>
      <p:pic>
        <p:nvPicPr>
          <p:cNvPr id="13" name="Picture 8" descr="CityPa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414963"/>
            <a:ext cx="12890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jury_b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78513"/>
            <a:ext cx="8493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724650" y="1143000"/>
            <a:ext cx="208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 dirty="0" smtClean="0"/>
              <a:t>CY16 </a:t>
            </a:r>
            <a:r>
              <a:rPr lang="en-US" sz="2000" b="1" u="sng" dirty="0"/>
              <a:t>Ridership</a:t>
            </a:r>
          </a:p>
        </p:txBody>
      </p:sp>
    </p:spTree>
    <p:extLst>
      <p:ext uri="{BB962C8B-B14F-4D97-AF65-F5344CB8AC3E}">
        <p14:creationId xmlns:p14="http://schemas.microsoft.com/office/powerpoint/2010/main" val="26951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05010" y="609600"/>
            <a:ext cx="4719637" cy="990600"/>
          </a:xfrm>
        </p:spPr>
        <p:txBody>
          <a:bodyPr/>
          <a:lstStyle/>
          <a:p>
            <a:pPr algn="ctr">
              <a:lnSpc>
                <a:spcPts val="3000"/>
              </a:lnSpc>
              <a:buFontTx/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Ridership</a:t>
            </a:r>
          </a:p>
          <a:p>
            <a:pPr algn="ctr">
              <a:lnSpc>
                <a:spcPts val="3000"/>
              </a:lnSpc>
              <a:buFontTx/>
              <a:buNone/>
            </a:pP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41989" name="Text Box 16"/>
          <p:cNvSpPr txBox="1">
            <a:spLocks noChangeArrowheads="1"/>
          </p:cNvSpPr>
          <p:nvPr/>
        </p:nvSpPr>
        <p:spPr bwMode="auto">
          <a:xfrm>
            <a:off x="331470" y="1447800"/>
            <a:ext cx="850773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0" lvl="8" indent="0" algn="just" eaLnBrk="1" hangingPunct="1">
              <a:tabLst>
                <a:tab pos="5200650" algn="l"/>
                <a:tab pos="6915150" algn="l"/>
              </a:tabLst>
            </a:pPr>
            <a:r>
              <a:rPr lang="en-US" sz="1600" dirty="0" smtClean="0"/>
              <a:t>                         Number of </a:t>
            </a:r>
            <a:r>
              <a:rPr lang="en-US" sz="1600" dirty="0"/>
              <a:t> </a:t>
            </a:r>
            <a:r>
              <a:rPr lang="en-US" sz="1600" dirty="0" smtClean="0"/>
              <a:t>         Percent of Eligible</a:t>
            </a:r>
          </a:p>
          <a:p>
            <a:pPr marL="3657600" lvl="8" indent="0" algn="just" eaLnBrk="1" hangingPunct="1">
              <a:tabLst>
                <a:tab pos="5200650" algn="l"/>
                <a:tab pos="6915150" algn="l"/>
              </a:tabLst>
            </a:pPr>
            <a:r>
              <a:rPr lang="en-US" sz="1600" dirty="0" smtClean="0"/>
              <a:t>                      </a:t>
            </a:r>
            <a:r>
              <a:rPr lang="en-US" sz="1600" u="sng" dirty="0" smtClean="0"/>
              <a:t>Student Riders</a:t>
            </a:r>
            <a:r>
              <a:rPr lang="en-US" sz="1600" dirty="0" smtClean="0"/>
              <a:t>	</a:t>
            </a:r>
            <a:r>
              <a:rPr lang="en-US" sz="1600" u="sng" dirty="0" smtClean="0"/>
              <a:t>Student Body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 smtClean="0"/>
              <a:t>Cal </a:t>
            </a:r>
            <a:r>
              <a:rPr lang="en-US" sz="2800" dirty="0"/>
              <a:t>Baptist </a:t>
            </a:r>
            <a:r>
              <a:rPr lang="en-US" sz="2800" dirty="0" smtClean="0"/>
              <a:t>University	1,096	     8%                    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 smtClean="0"/>
              <a:t>La </a:t>
            </a:r>
            <a:r>
              <a:rPr lang="en-US" sz="2800" dirty="0"/>
              <a:t>Sierra </a:t>
            </a:r>
            <a:r>
              <a:rPr lang="en-US" sz="2800" dirty="0" smtClean="0"/>
              <a:t>University	   N/A	    N/A                       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 smtClean="0"/>
              <a:t>Moreno Valley College</a:t>
            </a:r>
            <a:r>
              <a:rPr lang="en-US" sz="2800" dirty="0"/>
              <a:t>	</a:t>
            </a:r>
            <a:r>
              <a:rPr lang="en-US" sz="2800" dirty="0" smtClean="0"/>
              <a:t>2,104</a:t>
            </a:r>
            <a:r>
              <a:rPr lang="en-US" sz="2800" dirty="0"/>
              <a:t>	   </a:t>
            </a:r>
            <a:r>
              <a:rPr lang="en-US" sz="2800" dirty="0" smtClean="0"/>
              <a:t>22%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 smtClean="0"/>
              <a:t>Mt. San Jacinto College	3,285	   12%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 smtClean="0"/>
              <a:t>Norco College </a:t>
            </a:r>
            <a:r>
              <a:rPr lang="en-US" i="1" dirty="0" smtClean="0"/>
              <a:t>(Joined Fall 2016)</a:t>
            </a:r>
            <a:r>
              <a:rPr lang="en-US" sz="2800" dirty="0" smtClean="0"/>
              <a:t>          645            10%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/>
              <a:t>Riverside City College	</a:t>
            </a:r>
            <a:r>
              <a:rPr lang="en-US" sz="2800" dirty="0" smtClean="0"/>
              <a:t>7,213</a:t>
            </a:r>
            <a:r>
              <a:rPr lang="en-US" sz="2800" dirty="0"/>
              <a:t>	   </a:t>
            </a:r>
            <a:r>
              <a:rPr lang="en-US" sz="2800" dirty="0" smtClean="0"/>
              <a:t>23%</a:t>
            </a:r>
          </a:p>
          <a:p>
            <a:pPr algn="just" eaLnBrk="1" hangingPunct="1">
              <a:spcBef>
                <a:spcPts val="1200"/>
              </a:spcBef>
              <a:buFontTx/>
              <a:buChar char="•"/>
              <a:tabLst>
                <a:tab pos="5200650" algn="l"/>
                <a:tab pos="6915150" algn="l"/>
              </a:tabLst>
            </a:pPr>
            <a:r>
              <a:rPr lang="en-US" sz="2800" dirty="0"/>
              <a:t>UC </a:t>
            </a:r>
            <a:r>
              <a:rPr lang="en-US" sz="2800" dirty="0" smtClean="0"/>
              <a:t>Riverside                           11,206</a:t>
            </a:r>
            <a:r>
              <a:rPr lang="en-US" sz="2800" dirty="0"/>
              <a:t>	   </a:t>
            </a:r>
            <a:r>
              <a:rPr lang="en-US" sz="2800" dirty="0" smtClean="0"/>
              <a:t>28%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30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Ride Programs</a:t>
            </a:r>
            <a:endParaRPr lang="en-US" sz="48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3810000" y="2448580"/>
            <a:ext cx="5089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800" dirty="0"/>
              <a:t>City of Riverside </a:t>
            </a:r>
            <a:r>
              <a:rPr lang="en-US" sz="2800" dirty="0" smtClean="0"/>
              <a:t>Employees</a:t>
            </a:r>
            <a:endParaRPr lang="en-US" sz="800" dirty="0" smtClean="0"/>
          </a:p>
        </p:txBody>
      </p:sp>
      <p:pic>
        <p:nvPicPr>
          <p:cNvPr id="41992" name="Picture 8" descr="CityPa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71" y="2286000"/>
            <a:ext cx="31066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jury_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554647" cy="155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62400" y="4095660"/>
            <a:ext cx="4084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800" dirty="0" smtClean="0"/>
              <a:t>Riverside </a:t>
            </a:r>
            <a:r>
              <a:rPr lang="en-US" sz="2800" dirty="0"/>
              <a:t>County Jurors </a:t>
            </a:r>
          </a:p>
        </p:txBody>
      </p:sp>
    </p:spTree>
    <p:extLst>
      <p:ext uri="{BB962C8B-B14F-4D97-AF65-F5344CB8AC3E}">
        <p14:creationId xmlns:p14="http://schemas.microsoft.com/office/powerpoint/2010/main" val="4342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2667000"/>
            <a:ext cx="51816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discounts for                                     Riverside residents</a:t>
            </a:r>
            <a:b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45411" name="Picture 3" descr="Riverside Go Trans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123825"/>
            <a:ext cx="3978275" cy="65817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540" y="3581399"/>
            <a:ext cx="1147319" cy="181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114800"/>
            <a:ext cx="1106802" cy="175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648200"/>
            <a:ext cx="1157033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56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3820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Partnerships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534400" cy="5029200"/>
          </a:xfrm>
        </p:spPr>
        <p:txBody>
          <a:bodyPr/>
          <a:lstStyle/>
          <a:p>
            <a:pPr marL="228600" indent="-228600" algn="l">
              <a:buClr>
                <a:schemeClr val="accent1"/>
              </a:buClr>
              <a:buFontTx/>
              <a:buNone/>
            </a:pPr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pass good for discounts at local businesses including</a:t>
            </a:r>
          </a:p>
          <a:p>
            <a:pPr marL="228600" indent="-228600" algn="l">
              <a:buClr>
                <a:schemeClr val="accent1"/>
              </a:buClr>
              <a:buFontTx/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It Cell Repair</a:t>
            </a:r>
          </a:p>
          <a:p>
            <a:pPr marL="685800" lvl="2"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Marcello’s Pizza</a:t>
            </a:r>
          </a:p>
          <a:p>
            <a:pPr marL="685800" lvl="2"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Moreno Valley Flower Box</a:t>
            </a:r>
          </a:p>
          <a:p>
            <a:pPr marL="685800" lvl="2" algn="l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Shakey’s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Pizza</a:t>
            </a:r>
          </a:p>
          <a:p>
            <a:pPr marL="685800" lvl="2"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White’s Bikes</a:t>
            </a:r>
          </a:p>
          <a:p>
            <a:pPr marL="685800" lvl="2"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others…</a:t>
            </a:r>
          </a:p>
          <a:p>
            <a:pPr lvl="1" algn="l">
              <a:buClr>
                <a:schemeClr val="accent1"/>
              </a:buClr>
              <a:buFontTx/>
              <a:buChar char="•"/>
            </a:pPr>
            <a:endParaRPr lang="en-US" dirty="0" smtClean="0"/>
          </a:p>
          <a:p>
            <a:pPr lvl="1" algn="l">
              <a:buClr>
                <a:schemeClr val="accent1"/>
              </a:buClr>
            </a:pPr>
            <a:endParaRPr lang="en-US" dirty="0" smtClean="0"/>
          </a:p>
        </p:txBody>
      </p:sp>
      <p:pic>
        <p:nvPicPr>
          <p:cNvPr id="8909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543175" cy="210537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990600" y="914400"/>
            <a:ext cx="6934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Program</a:t>
            </a: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304800" y="1981200"/>
            <a:ext cx="8382000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Senior </a:t>
            </a:r>
            <a:r>
              <a:rPr lang="en-US" sz="3200" dirty="0"/>
              <a:t>Ambassadors/Group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Travel Training/One-on-one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Disabled </a:t>
            </a:r>
            <a:r>
              <a:rPr lang="en-US" sz="3200" dirty="0" smtClean="0"/>
              <a:t>&amp; Veteran </a:t>
            </a:r>
            <a:r>
              <a:rPr lang="en-US" sz="3200" dirty="0"/>
              <a:t>outreach</a:t>
            </a:r>
            <a:endParaRPr lang="en-US" sz="4400" dirty="0"/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</p:txBody>
      </p:sp>
      <p:pic>
        <p:nvPicPr>
          <p:cNvPr id="6" name="Picture 5" descr="F:\Data\ContOps\VirginiaW\Transportation Contracts\DAR ADA data\Travel Training\Round Logo-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4" y="3972660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41" y="4267200"/>
            <a:ext cx="2655859" cy="198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4892" r="11328" b="11947"/>
          <a:stretch/>
        </p:blipFill>
        <p:spPr bwMode="auto">
          <a:xfrm>
            <a:off x="912906" y="4191000"/>
            <a:ext cx="2211294" cy="214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82000" cy="12954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Operational Analysis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18-month study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Ten-year blueprint for operations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Rider and non-rider surveys</a:t>
            </a:r>
          </a:p>
          <a:p>
            <a:pPr algn="l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with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center projects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SR-91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orridor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mprovement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Perris Valley Line</a:t>
            </a:r>
          </a:p>
          <a:p>
            <a:pPr lvl="1"/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uture High Speed Rail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880" y="630640"/>
            <a:ext cx="39351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570037"/>
            <a:ext cx="81534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frequencies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Timed transfer connections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Later service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amenities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Shortened travel times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lifeline transit coverage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Did</a:t>
            </a:r>
            <a:endParaRPr lang="en-US" b="1" cap="none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5834184"/>
            <a:ext cx="3017847" cy="6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86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114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Branded 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Ambassadors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Information Clerks 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 trainers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staff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Coach operators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guards at Vine Street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Updates via website,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iAlerts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social media</a:t>
            </a:r>
          </a:p>
          <a:p>
            <a:pPr>
              <a:defRPr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BusWatch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Jurisdictions</a:t>
            </a:r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5029200" cy="5105400"/>
          </a:xfrm>
        </p:spPr>
        <p:txBody>
          <a:bodyPr>
            <a:normAutofit lnSpcReduction="10000"/>
          </a:bodyPr>
          <a:lstStyle/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Banning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Beaumont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Calimesa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Canyon Lake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Corona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Eastvale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Hemet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Jurupa Valley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Lake Elsinore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Menifee</a:t>
            </a:r>
          </a:p>
          <a:p>
            <a:pPr marL="228600" indent="-228600" algn="l"/>
            <a:r>
              <a:rPr lang="en-US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Moreno Valley</a:t>
            </a:r>
          </a:p>
          <a:p>
            <a:pPr marL="228600" indent="-228600" algn="l">
              <a:lnSpc>
                <a:spcPct val="90000"/>
              </a:lnSpc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ct val="90000"/>
              </a:lnSpc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lnSpc>
                <a:spcPct val="90000"/>
              </a:lnSpc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4191000" y="1447800"/>
            <a:ext cx="487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Murrieta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Norco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Perris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Riverside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San Jacinto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Temecula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City of Wildomar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of Riverside District 1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of Riverside District 2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of Riverside District 3</a:t>
            </a:r>
          </a:p>
          <a:p>
            <a:pPr marL="228600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of Riverside District 5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7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</a:pPr>
            <a:endParaRPr lang="en-US" sz="2700" b="1" dirty="0" smtClean="0">
              <a:solidFill>
                <a:srgbClr val="000099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-"/>
            </a:pP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33400"/>
            <a:ext cx="8763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Summary Pre-Change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105400"/>
          </a:xfrm>
        </p:spPr>
        <p:txBody>
          <a:bodyPr>
            <a:noAutofit/>
          </a:bodyPr>
          <a:lstStyle/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to January 7</a:t>
            </a:r>
          </a:p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meetings</a:t>
            </a:r>
          </a:p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at Moreno Valley Mall, Galleria at Tyler, Perris Transit Center and the Riverside Downtown Terminal</a:t>
            </a:r>
          </a:p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One-on-one trip planning and assistance </a:t>
            </a:r>
          </a:p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ambassadors, coach operators &amp; contractors</a:t>
            </a:r>
          </a:p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pre-change outreach efforts: 36</a:t>
            </a:r>
          </a:p>
          <a:p>
            <a:pPr marL="342900" lvl="1" indent="-342900">
              <a:buFontTx/>
              <a:buChar char="•"/>
            </a:pPr>
            <a:r>
              <a:rPr lang="en-U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Total staff hours: 762</a:t>
            </a:r>
          </a:p>
        </p:txBody>
      </p:sp>
    </p:spTree>
    <p:extLst>
      <p:ext uri="{BB962C8B-B14F-4D97-AF65-F5344CB8AC3E}">
        <p14:creationId xmlns:p14="http://schemas.microsoft.com/office/powerpoint/2010/main" val="25477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76200" y="685800"/>
            <a:ext cx="9220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Ambassador Outreach Program</a:t>
            </a:r>
          </a:p>
          <a:p>
            <a:pPr>
              <a:defRPr/>
            </a:pPr>
            <a:r>
              <a:rPr lang="en-US" altLang="en-US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Post-Change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12903"/>
              </p:ext>
            </p:extLst>
          </p:nvPr>
        </p:nvGraphicFramePr>
        <p:xfrm>
          <a:off x="381000" y="2363883"/>
          <a:ext cx="8458200" cy="3808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500"/>
                <a:gridCol w="2095500"/>
                <a:gridCol w="1981200"/>
                <a:gridCol w="2286000"/>
              </a:tblGrid>
              <a:tr h="418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Week 1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Week 2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Week 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8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Hours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 a.m. – 6 p.m.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a.m. </a:t>
                      </a: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– 6 </a:t>
                      </a:r>
                      <a:r>
                        <a:rPr lang="en-US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p.m.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 a.m. – 5:30 p.m.</a:t>
                      </a:r>
                      <a:endParaRPr lang="en-US" sz="23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3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Ambassadors Available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90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58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3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Ambassadors </a:t>
                      </a:r>
                      <a:r>
                        <a:rPr lang="en-US" sz="2400" dirty="0" smtClean="0">
                          <a:effectLst/>
                        </a:rPr>
                        <a:t>Deployed </a:t>
                      </a:r>
                      <a:r>
                        <a:rPr lang="en-US" sz="2400" dirty="0">
                          <a:effectLst/>
                        </a:rPr>
                        <a:t>at all </a:t>
                      </a:r>
                      <a:r>
                        <a:rPr lang="en-US" sz="2400" dirty="0" smtClean="0">
                          <a:effectLst/>
                        </a:rPr>
                        <a:t>Times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8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Ambassador </a:t>
                      </a:r>
                      <a:r>
                        <a:rPr lang="en-US" sz="2400" dirty="0" smtClean="0">
                          <a:effectLst/>
                        </a:rPr>
                        <a:t>Hours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1,243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cs typeface="Arial" panose="020B0604020202020204" pitchFamily="34" charset="0"/>
                        </a:rPr>
                        <a:t>431</a:t>
                      </a:r>
                      <a:endParaRPr lang="en-US" sz="240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226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9144000" cy="73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9144000" cy="735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28600" y="-742950"/>
            <a:ext cx="9601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Vine Street Mobility Hub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849563"/>
            <a:ext cx="3810000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66"/>
                </a:solidFill>
              </a:rPr>
              <a:t>2.37 acres – City Owned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454400"/>
            <a:ext cx="3810000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0.80 acres – RPU Water Well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057650"/>
            <a:ext cx="3810000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3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1.50 acres – RCTC Parking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4578350" y="4387850"/>
            <a:ext cx="755650" cy="1320800"/>
          </a:xfrm>
          <a:custGeom>
            <a:avLst/>
            <a:gdLst>
              <a:gd name="connsiteX0" fmla="*/ 1276350 w 1765300"/>
              <a:gd name="connsiteY0" fmla="*/ 0 h 2603500"/>
              <a:gd name="connsiteX1" fmla="*/ 1765300 w 1765300"/>
              <a:gd name="connsiteY1" fmla="*/ 301625 h 2603500"/>
              <a:gd name="connsiteX2" fmla="*/ 447675 w 1765300"/>
              <a:gd name="connsiteY2" fmla="*/ 2603500 h 2603500"/>
              <a:gd name="connsiteX3" fmla="*/ 0 w 1765300"/>
              <a:gd name="connsiteY3" fmla="*/ 2346325 h 2603500"/>
              <a:gd name="connsiteX4" fmla="*/ 1276350 w 1765300"/>
              <a:gd name="connsiteY4" fmla="*/ 0 h 2603500"/>
              <a:gd name="connsiteX0" fmla="*/ 1263650 w 1765300"/>
              <a:gd name="connsiteY0" fmla="*/ 0 h 2635250"/>
              <a:gd name="connsiteX1" fmla="*/ 1765300 w 1765300"/>
              <a:gd name="connsiteY1" fmla="*/ 333375 h 2635250"/>
              <a:gd name="connsiteX2" fmla="*/ 447675 w 1765300"/>
              <a:gd name="connsiteY2" fmla="*/ 2635250 h 2635250"/>
              <a:gd name="connsiteX3" fmla="*/ 0 w 1765300"/>
              <a:gd name="connsiteY3" fmla="*/ 2378075 h 2635250"/>
              <a:gd name="connsiteX4" fmla="*/ 1263650 w 1765300"/>
              <a:gd name="connsiteY4" fmla="*/ 0 h 2635250"/>
              <a:gd name="connsiteX0" fmla="*/ 1263650 w 1625600"/>
              <a:gd name="connsiteY0" fmla="*/ 0 h 2635250"/>
              <a:gd name="connsiteX1" fmla="*/ 1625600 w 1625600"/>
              <a:gd name="connsiteY1" fmla="*/ 206375 h 2635250"/>
              <a:gd name="connsiteX2" fmla="*/ 447675 w 1625600"/>
              <a:gd name="connsiteY2" fmla="*/ 2635250 h 2635250"/>
              <a:gd name="connsiteX3" fmla="*/ 0 w 1625600"/>
              <a:gd name="connsiteY3" fmla="*/ 2378075 h 2635250"/>
              <a:gd name="connsiteX4" fmla="*/ 1263650 w 1625600"/>
              <a:gd name="connsiteY4" fmla="*/ 0 h 2635250"/>
              <a:gd name="connsiteX0" fmla="*/ 1263650 w 1625600"/>
              <a:gd name="connsiteY0" fmla="*/ 0 h 2378075"/>
              <a:gd name="connsiteX1" fmla="*/ 1625600 w 1625600"/>
              <a:gd name="connsiteY1" fmla="*/ 206375 h 2378075"/>
              <a:gd name="connsiteX2" fmla="*/ 1022350 w 1625600"/>
              <a:gd name="connsiteY2" fmla="*/ 1320800 h 2378075"/>
              <a:gd name="connsiteX3" fmla="*/ 0 w 1625600"/>
              <a:gd name="connsiteY3" fmla="*/ 2378075 h 2378075"/>
              <a:gd name="connsiteX4" fmla="*/ 1263650 w 1625600"/>
              <a:gd name="connsiteY4" fmla="*/ 0 h 2378075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403225 w 765175"/>
              <a:gd name="connsiteY4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403225 w 765175"/>
              <a:gd name="connsiteY4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403225 w 765175"/>
              <a:gd name="connsiteY4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228600 w 765175"/>
              <a:gd name="connsiteY4" fmla="*/ 755651 h 1320800"/>
              <a:gd name="connsiteX5" fmla="*/ 403225 w 765175"/>
              <a:gd name="connsiteY5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403225 w 765175"/>
              <a:gd name="connsiteY4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403225 w 765175"/>
              <a:gd name="connsiteY4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206375 w 765175"/>
              <a:gd name="connsiteY4" fmla="*/ 781051 h 1320800"/>
              <a:gd name="connsiteX5" fmla="*/ 403225 w 765175"/>
              <a:gd name="connsiteY5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206375 w 765175"/>
              <a:gd name="connsiteY4" fmla="*/ 781051 h 1320800"/>
              <a:gd name="connsiteX5" fmla="*/ 403225 w 765175"/>
              <a:gd name="connsiteY5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206375 w 765175"/>
              <a:gd name="connsiteY4" fmla="*/ 781051 h 1320800"/>
              <a:gd name="connsiteX5" fmla="*/ 323850 w 765175"/>
              <a:gd name="connsiteY5" fmla="*/ 409576 h 1320800"/>
              <a:gd name="connsiteX6" fmla="*/ 403225 w 765175"/>
              <a:gd name="connsiteY6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206375 w 765175"/>
              <a:gd name="connsiteY4" fmla="*/ 781051 h 1320800"/>
              <a:gd name="connsiteX5" fmla="*/ 323850 w 765175"/>
              <a:gd name="connsiteY5" fmla="*/ 409576 h 1320800"/>
              <a:gd name="connsiteX6" fmla="*/ 403225 w 765175"/>
              <a:gd name="connsiteY6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206375 w 765175"/>
              <a:gd name="connsiteY4" fmla="*/ 781051 h 1320800"/>
              <a:gd name="connsiteX5" fmla="*/ 346075 w 765175"/>
              <a:gd name="connsiteY5" fmla="*/ 409576 h 1320800"/>
              <a:gd name="connsiteX6" fmla="*/ 403225 w 765175"/>
              <a:gd name="connsiteY6" fmla="*/ 0 h 1320800"/>
              <a:gd name="connsiteX0" fmla="*/ 403225 w 765175"/>
              <a:gd name="connsiteY0" fmla="*/ 0 h 1320800"/>
              <a:gd name="connsiteX1" fmla="*/ 765175 w 765175"/>
              <a:gd name="connsiteY1" fmla="*/ 206375 h 1320800"/>
              <a:gd name="connsiteX2" fmla="*/ 161925 w 765175"/>
              <a:gd name="connsiteY2" fmla="*/ 1320800 h 1320800"/>
              <a:gd name="connsiteX3" fmla="*/ 0 w 765175"/>
              <a:gd name="connsiteY3" fmla="*/ 1247775 h 1320800"/>
              <a:gd name="connsiteX4" fmla="*/ 114300 w 765175"/>
              <a:gd name="connsiteY4" fmla="*/ 1016001 h 1320800"/>
              <a:gd name="connsiteX5" fmla="*/ 206375 w 765175"/>
              <a:gd name="connsiteY5" fmla="*/ 781051 h 1320800"/>
              <a:gd name="connsiteX6" fmla="*/ 346075 w 765175"/>
              <a:gd name="connsiteY6" fmla="*/ 409576 h 1320800"/>
              <a:gd name="connsiteX7" fmla="*/ 403225 w 765175"/>
              <a:gd name="connsiteY7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04775 w 755650"/>
              <a:gd name="connsiteY4" fmla="*/ 1016001 h 1320800"/>
              <a:gd name="connsiteX5" fmla="*/ 196850 w 755650"/>
              <a:gd name="connsiteY5" fmla="*/ 781051 h 1320800"/>
              <a:gd name="connsiteX6" fmla="*/ 336550 w 755650"/>
              <a:gd name="connsiteY6" fmla="*/ 409576 h 1320800"/>
              <a:gd name="connsiteX7" fmla="*/ 393700 w 755650"/>
              <a:gd name="connsiteY7" fmla="*/ 0 h 1320800"/>
              <a:gd name="connsiteX0" fmla="*/ 394094 w 756044"/>
              <a:gd name="connsiteY0" fmla="*/ 0 h 1320800"/>
              <a:gd name="connsiteX1" fmla="*/ 756044 w 756044"/>
              <a:gd name="connsiteY1" fmla="*/ 206375 h 1320800"/>
              <a:gd name="connsiteX2" fmla="*/ 152794 w 756044"/>
              <a:gd name="connsiteY2" fmla="*/ 1320800 h 1320800"/>
              <a:gd name="connsiteX3" fmla="*/ 394 w 756044"/>
              <a:gd name="connsiteY3" fmla="*/ 1247775 h 1320800"/>
              <a:gd name="connsiteX4" fmla="*/ 124218 w 756044"/>
              <a:gd name="connsiteY4" fmla="*/ 984251 h 1320800"/>
              <a:gd name="connsiteX5" fmla="*/ 105169 w 756044"/>
              <a:gd name="connsiteY5" fmla="*/ 1016001 h 1320800"/>
              <a:gd name="connsiteX6" fmla="*/ 197244 w 756044"/>
              <a:gd name="connsiteY6" fmla="*/ 781051 h 1320800"/>
              <a:gd name="connsiteX7" fmla="*/ 336944 w 756044"/>
              <a:gd name="connsiteY7" fmla="*/ 409576 h 1320800"/>
              <a:gd name="connsiteX8" fmla="*/ 394094 w 756044"/>
              <a:gd name="connsiteY8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104775 w 755650"/>
              <a:gd name="connsiteY5" fmla="*/ 1016001 h 1320800"/>
              <a:gd name="connsiteX6" fmla="*/ 196850 w 755650"/>
              <a:gd name="connsiteY6" fmla="*/ 781051 h 1320800"/>
              <a:gd name="connsiteX7" fmla="*/ 336550 w 755650"/>
              <a:gd name="connsiteY7" fmla="*/ 409576 h 1320800"/>
              <a:gd name="connsiteX8" fmla="*/ 393700 w 755650"/>
              <a:gd name="connsiteY8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196850 w 755650"/>
              <a:gd name="connsiteY5" fmla="*/ 781051 h 1320800"/>
              <a:gd name="connsiteX6" fmla="*/ 336550 w 755650"/>
              <a:gd name="connsiteY6" fmla="*/ 409576 h 1320800"/>
              <a:gd name="connsiteX7" fmla="*/ 393700 w 755650"/>
              <a:gd name="connsiteY7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219075 w 755650"/>
              <a:gd name="connsiteY5" fmla="*/ 714376 h 1320800"/>
              <a:gd name="connsiteX6" fmla="*/ 336550 w 755650"/>
              <a:gd name="connsiteY6" fmla="*/ 409576 h 1320800"/>
              <a:gd name="connsiteX7" fmla="*/ 393700 w 755650"/>
              <a:gd name="connsiteY7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219075 w 755650"/>
              <a:gd name="connsiteY5" fmla="*/ 714376 h 1320800"/>
              <a:gd name="connsiteX6" fmla="*/ 336550 w 755650"/>
              <a:gd name="connsiteY6" fmla="*/ 409576 h 1320800"/>
              <a:gd name="connsiteX7" fmla="*/ 393700 w 755650"/>
              <a:gd name="connsiteY7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219075 w 755650"/>
              <a:gd name="connsiteY5" fmla="*/ 714376 h 1320800"/>
              <a:gd name="connsiteX6" fmla="*/ 288924 w 755650"/>
              <a:gd name="connsiteY6" fmla="*/ 527051 h 1320800"/>
              <a:gd name="connsiteX7" fmla="*/ 336550 w 755650"/>
              <a:gd name="connsiteY7" fmla="*/ 409576 h 1320800"/>
              <a:gd name="connsiteX8" fmla="*/ 393700 w 755650"/>
              <a:gd name="connsiteY8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219075 w 755650"/>
              <a:gd name="connsiteY5" fmla="*/ 714376 h 1320800"/>
              <a:gd name="connsiteX6" fmla="*/ 336550 w 755650"/>
              <a:gd name="connsiteY6" fmla="*/ 409576 h 1320800"/>
              <a:gd name="connsiteX7" fmla="*/ 393700 w 755650"/>
              <a:gd name="connsiteY7" fmla="*/ 0 h 1320800"/>
              <a:gd name="connsiteX0" fmla="*/ 393700 w 755650"/>
              <a:gd name="connsiteY0" fmla="*/ 0 h 1320800"/>
              <a:gd name="connsiteX1" fmla="*/ 755650 w 755650"/>
              <a:gd name="connsiteY1" fmla="*/ 206375 h 1320800"/>
              <a:gd name="connsiteX2" fmla="*/ 152400 w 755650"/>
              <a:gd name="connsiteY2" fmla="*/ 1320800 h 1320800"/>
              <a:gd name="connsiteX3" fmla="*/ 0 w 755650"/>
              <a:gd name="connsiteY3" fmla="*/ 1247775 h 1320800"/>
              <a:gd name="connsiteX4" fmla="*/ 123824 w 755650"/>
              <a:gd name="connsiteY4" fmla="*/ 984251 h 1320800"/>
              <a:gd name="connsiteX5" fmla="*/ 219075 w 755650"/>
              <a:gd name="connsiteY5" fmla="*/ 714376 h 1320800"/>
              <a:gd name="connsiteX6" fmla="*/ 327025 w 755650"/>
              <a:gd name="connsiteY6" fmla="*/ 396876 h 1320800"/>
              <a:gd name="connsiteX7" fmla="*/ 393700 w 755650"/>
              <a:gd name="connsiteY7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650" h="1320800">
                <a:moveTo>
                  <a:pt x="393700" y="0"/>
                </a:moveTo>
                <a:lnTo>
                  <a:pt x="755650" y="206375"/>
                </a:lnTo>
                <a:lnTo>
                  <a:pt x="152400" y="1320800"/>
                </a:lnTo>
                <a:lnTo>
                  <a:pt x="0" y="1247775"/>
                </a:lnTo>
                <a:lnTo>
                  <a:pt x="123824" y="984251"/>
                </a:lnTo>
                <a:lnTo>
                  <a:pt x="219075" y="714376"/>
                </a:lnTo>
                <a:lnTo>
                  <a:pt x="327025" y="396876"/>
                </a:lnTo>
                <a:lnTo>
                  <a:pt x="39370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981575" y="4013200"/>
            <a:ext cx="523875" cy="549275"/>
          </a:xfrm>
          <a:custGeom>
            <a:avLst/>
            <a:gdLst>
              <a:gd name="connsiteX0" fmla="*/ 1276350 w 1765300"/>
              <a:gd name="connsiteY0" fmla="*/ 0 h 2603500"/>
              <a:gd name="connsiteX1" fmla="*/ 1765300 w 1765300"/>
              <a:gd name="connsiteY1" fmla="*/ 301625 h 2603500"/>
              <a:gd name="connsiteX2" fmla="*/ 447675 w 1765300"/>
              <a:gd name="connsiteY2" fmla="*/ 2603500 h 2603500"/>
              <a:gd name="connsiteX3" fmla="*/ 0 w 1765300"/>
              <a:gd name="connsiteY3" fmla="*/ 2346325 h 2603500"/>
              <a:gd name="connsiteX4" fmla="*/ 1276350 w 1765300"/>
              <a:gd name="connsiteY4" fmla="*/ 0 h 2603500"/>
              <a:gd name="connsiteX0" fmla="*/ 828675 w 1317625"/>
              <a:gd name="connsiteY0" fmla="*/ 0 h 2603500"/>
              <a:gd name="connsiteX1" fmla="*/ 1317625 w 1317625"/>
              <a:gd name="connsiteY1" fmla="*/ 301625 h 2603500"/>
              <a:gd name="connsiteX2" fmla="*/ 0 w 1317625"/>
              <a:gd name="connsiteY2" fmla="*/ 2603500 h 2603500"/>
              <a:gd name="connsiteX3" fmla="*/ 447675 w 1317625"/>
              <a:gd name="connsiteY3" fmla="*/ 688975 h 2603500"/>
              <a:gd name="connsiteX4" fmla="*/ 828675 w 1317625"/>
              <a:gd name="connsiteY4" fmla="*/ 0 h 2603500"/>
              <a:gd name="connsiteX0" fmla="*/ 381000 w 869950"/>
              <a:gd name="connsiteY0" fmla="*/ 0 h 958850"/>
              <a:gd name="connsiteX1" fmla="*/ 869950 w 869950"/>
              <a:gd name="connsiteY1" fmla="*/ 301625 h 958850"/>
              <a:gd name="connsiteX2" fmla="*/ 482600 w 869950"/>
              <a:gd name="connsiteY2" fmla="*/ 958850 h 958850"/>
              <a:gd name="connsiteX3" fmla="*/ 0 w 869950"/>
              <a:gd name="connsiteY3" fmla="*/ 688975 h 958850"/>
              <a:gd name="connsiteX4" fmla="*/ 381000 w 869950"/>
              <a:gd name="connsiteY4" fmla="*/ 0 h 958850"/>
              <a:gd name="connsiteX0" fmla="*/ 381000 w 644525"/>
              <a:gd name="connsiteY0" fmla="*/ 0 h 958850"/>
              <a:gd name="connsiteX1" fmla="*/ 644525 w 644525"/>
              <a:gd name="connsiteY1" fmla="*/ 120650 h 958850"/>
              <a:gd name="connsiteX2" fmla="*/ 482600 w 644525"/>
              <a:gd name="connsiteY2" fmla="*/ 958850 h 958850"/>
              <a:gd name="connsiteX3" fmla="*/ 0 w 644525"/>
              <a:gd name="connsiteY3" fmla="*/ 688975 h 958850"/>
              <a:gd name="connsiteX4" fmla="*/ 381000 w 644525"/>
              <a:gd name="connsiteY4" fmla="*/ 0 h 958850"/>
              <a:gd name="connsiteX0" fmla="*/ 406400 w 644525"/>
              <a:gd name="connsiteY0" fmla="*/ 0 h 987425"/>
              <a:gd name="connsiteX1" fmla="*/ 644525 w 644525"/>
              <a:gd name="connsiteY1" fmla="*/ 149225 h 987425"/>
              <a:gd name="connsiteX2" fmla="*/ 482600 w 644525"/>
              <a:gd name="connsiteY2" fmla="*/ 987425 h 987425"/>
              <a:gd name="connsiteX3" fmla="*/ 0 w 644525"/>
              <a:gd name="connsiteY3" fmla="*/ 717550 h 987425"/>
              <a:gd name="connsiteX4" fmla="*/ 406400 w 644525"/>
              <a:gd name="connsiteY4" fmla="*/ 0 h 987425"/>
              <a:gd name="connsiteX0" fmla="*/ 406400 w 663575"/>
              <a:gd name="connsiteY0" fmla="*/ 0 h 987425"/>
              <a:gd name="connsiteX1" fmla="*/ 663575 w 663575"/>
              <a:gd name="connsiteY1" fmla="*/ 139700 h 987425"/>
              <a:gd name="connsiteX2" fmla="*/ 482600 w 663575"/>
              <a:gd name="connsiteY2" fmla="*/ 987425 h 987425"/>
              <a:gd name="connsiteX3" fmla="*/ 0 w 663575"/>
              <a:gd name="connsiteY3" fmla="*/ 717550 h 987425"/>
              <a:gd name="connsiteX4" fmla="*/ 406400 w 663575"/>
              <a:gd name="connsiteY4" fmla="*/ 0 h 987425"/>
              <a:gd name="connsiteX0" fmla="*/ 292100 w 663575"/>
              <a:gd name="connsiteY0" fmla="*/ 200025 h 847725"/>
              <a:gd name="connsiteX1" fmla="*/ 663575 w 663575"/>
              <a:gd name="connsiteY1" fmla="*/ 0 h 847725"/>
              <a:gd name="connsiteX2" fmla="*/ 482600 w 663575"/>
              <a:gd name="connsiteY2" fmla="*/ 847725 h 847725"/>
              <a:gd name="connsiteX3" fmla="*/ 0 w 663575"/>
              <a:gd name="connsiteY3" fmla="*/ 577850 h 847725"/>
              <a:gd name="connsiteX4" fmla="*/ 292100 w 663575"/>
              <a:gd name="connsiteY4" fmla="*/ 200025 h 847725"/>
              <a:gd name="connsiteX0" fmla="*/ 292100 w 746125"/>
              <a:gd name="connsiteY0" fmla="*/ 0 h 647700"/>
              <a:gd name="connsiteX1" fmla="*/ 746125 w 746125"/>
              <a:gd name="connsiteY1" fmla="*/ 241300 h 647700"/>
              <a:gd name="connsiteX2" fmla="*/ 482600 w 746125"/>
              <a:gd name="connsiteY2" fmla="*/ 647700 h 647700"/>
              <a:gd name="connsiteX3" fmla="*/ 0 w 746125"/>
              <a:gd name="connsiteY3" fmla="*/ 377825 h 647700"/>
              <a:gd name="connsiteX4" fmla="*/ 292100 w 746125"/>
              <a:gd name="connsiteY4" fmla="*/ 0 h 647700"/>
              <a:gd name="connsiteX0" fmla="*/ 301625 w 746125"/>
              <a:gd name="connsiteY0" fmla="*/ 0 h 641350"/>
              <a:gd name="connsiteX1" fmla="*/ 746125 w 746125"/>
              <a:gd name="connsiteY1" fmla="*/ 234950 h 641350"/>
              <a:gd name="connsiteX2" fmla="*/ 482600 w 746125"/>
              <a:gd name="connsiteY2" fmla="*/ 641350 h 641350"/>
              <a:gd name="connsiteX3" fmla="*/ 0 w 746125"/>
              <a:gd name="connsiteY3" fmla="*/ 371475 h 641350"/>
              <a:gd name="connsiteX4" fmla="*/ 301625 w 746125"/>
              <a:gd name="connsiteY4" fmla="*/ 0 h 641350"/>
              <a:gd name="connsiteX0" fmla="*/ 88900 w 746125"/>
              <a:gd name="connsiteY0" fmla="*/ 0 h 688975"/>
              <a:gd name="connsiteX1" fmla="*/ 746125 w 746125"/>
              <a:gd name="connsiteY1" fmla="*/ 282575 h 688975"/>
              <a:gd name="connsiteX2" fmla="*/ 482600 w 746125"/>
              <a:gd name="connsiteY2" fmla="*/ 688975 h 688975"/>
              <a:gd name="connsiteX3" fmla="*/ 0 w 746125"/>
              <a:gd name="connsiteY3" fmla="*/ 419100 h 688975"/>
              <a:gd name="connsiteX4" fmla="*/ 88900 w 746125"/>
              <a:gd name="connsiteY4" fmla="*/ 0 h 688975"/>
              <a:gd name="connsiteX0" fmla="*/ 88900 w 539750"/>
              <a:gd name="connsiteY0" fmla="*/ 0 h 688975"/>
              <a:gd name="connsiteX1" fmla="*/ 539750 w 539750"/>
              <a:gd name="connsiteY1" fmla="*/ 260350 h 688975"/>
              <a:gd name="connsiteX2" fmla="*/ 482600 w 539750"/>
              <a:gd name="connsiteY2" fmla="*/ 688975 h 688975"/>
              <a:gd name="connsiteX3" fmla="*/ 0 w 539750"/>
              <a:gd name="connsiteY3" fmla="*/ 419100 h 688975"/>
              <a:gd name="connsiteX4" fmla="*/ 88900 w 539750"/>
              <a:gd name="connsiteY4" fmla="*/ 0 h 688975"/>
              <a:gd name="connsiteX0" fmla="*/ 88900 w 539750"/>
              <a:gd name="connsiteY0" fmla="*/ 0 h 600075"/>
              <a:gd name="connsiteX1" fmla="*/ 539750 w 539750"/>
              <a:gd name="connsiteY1" fmla="*/ 260350 h 600075"/>
              <a:gd name="connsiteX2" fmla="*/ 365125 w 539750"/>
              <a:gd name="connsiteY2" fmla="*/ 600075 h 600075"/>
              <a:gd name="connsiteX3" fmla="*/ 0 w 539750"/>
              <a:gd name="connsiteY3" fmla="*/ 419100 h 600075"/>
              <a:gd name="connsiteX4" fmla="*/ 88900 w 539750"/>
              <a:gd name="connsiteY4" fmla="*/ 0 h 600075"/>
              <a:gd name="connsiteX0" fmla="*/ 88900 w 539750"/>
              <a:gd name="connsiteY0" fmla="*/ 0 h 622300"/>
              <a:gd name="connsiteX1" fmla="*/ 539750 w 539750"/>
              <a:gd name="connsiteY1" fmla="*/ 260350 h 622300"/>
              <a:gd name="connsiteX2" fmla="*/ 346075 w 539750"/>
              <a:gd name="connsiteY2" fmla="*/ 622300 h 622300"/>
              <a:gd name="connsiteX3" fmla="*/ 0 w 539750"/>
              <a:gd name="connsiteY3" fmla="*/ 419100 h 622300"/>
              <a:gd name="connsiteX4" fmla="*/ 88900 w 539750"/>
              <a:gd name="connsiteY4" fmla="*/ 0 h 622300"/>
              <a:gd name="connsiteX0" fmla="*/ 88900 w 539750"/>
              <a:gd name="connsiteY0" fmla="*/ 0 h 549275"/>
              <a:gd name="connsiteX1" fmla="*/ 539750 w 539750"/>
              <a:gd name="connsiteY1" fmla="*/ 260350 h 549275"/>
              <a:gd name="connsiteX2" fmla="*/ 371475 w 539750"/>
              <a:gd name="connsiteY2" fmla="*/ 549275 h 549275"/>
              <a:gd name="connsiteX3" fmla="*/ 0 w 539750"/>
              <a:gd name="connsiteY3" fmla="*/ 419100 h 549275"/>
              <a:gd name="connsiteX4" fmla="*/ 88900 w 539750"/>
              <a:gd name="connsiteY4" fmla="*/ 0 h 549275"/>
              <a:gd name="connsiteX0" fmla="*/ 82550 w 533400"/>
              <a:gd name="connsiteY0" fmla="*/ 0 h 549275"/>
              <a:gd name="connsiteX1" fmla="*/ 533400 w 533400"/>
              <a:gd name="connsiteY1" fmla="*/ 260350 h 549275"/>
              <a:gd name="connsiteX2" fmla="*/ 365125 w 533400"/>
              <a:gd name="connsiteY2" fmla="*/ 549275 h 549275"/>
              <a:gd name="connsiteX3" fmla="*/ 0 w 533400"/>
              <a:gd name="connsiteY3" fmla="*/ 339725 h 549275"/>
              <a:gd name="connsiteX4" fmla="*/ 82550 w 533400"/>
              <a:gd name="connsiteY4" fmla="*/ 0 h 549275"/>
              <a:gd name="connsiteX0" fmla="*/ 73025 w 523875"/>
              <a:gd name="connsiteY0" fmla="*/ 0 h 549275"/>
              <a:gd name="connsiteX1" fmla="*/ 523875 w 523875"/>
              <a:gd name="connsiteY1" fmla="*/ 260350 h 549275"/>
              <a:gd name="connsiteX2" fmla="*/ 355600 w 523875"/>
              <a:gd name="connsiteY2" fmla="*/ 549275 h 549275"/>
              <a:gd name="connsiteX3" fmla="*/ 0 w 523875"/>
              <a:gd name="connsiteY3" fmla="*/ 342900 h 549275"/>
              <a:gd name="connsiteX4" fmla="*/ 73025 w 523875"/>
              <a:gd name="connsiteY4" fmla="*/ 0 h 549275"/>
              <a:gd name="connsiteX0" fmla="*/ 73025 w 523875"/>
              <a:gd name="connsiteY0" fmla="*/ 0 h 558800"/>
              <a:gd name="connsiteX1" fmla="*/ 523875 w 523875"/>
              <a:gd name="connsiteY1" fmla="*/ 260350 h 558800"/>
              <a:gd name="connsiteX2" fmla="*/ 374650 w 523875"/>
              <a:gd name="connsiteY2" fmla="*/ 558800 h 558800"/>
              <a:gd name="connsiteX3" fmla="*/ 0 w 523875"/>
              <a:gd name="connsiteY3" fmla="*/ 342900 h 558800"/>
              <a:gd name="connsiteX4" fmla="*/ 73025 w 523875"/>
              <a:gd name="connsiteY4" fmla="*/ 0 h 558800"/>
              <a:gd name="connsiteX0" fmla="*/ 73025 w 523875"/>
              <a:gd name="connsiteY0" fmla="*/ 0 h 549275"/>
              <a:gd name="connsiteX1" fmla="*/ 523875 w 523875"/>
              <a:gd name="connsiteY1" fmla="*/ 260350 h 549275"/>
              <a:gd name="connsiteX2" fmla="*/ 365125 w 523875"/>
              <a:gd name="connsiteY2" fmla="*/ 549275 h 549275"/>
              <a:gd name="connsiteX3" fmla="*/ 0 w 523875"/>
              <a:gd name="connsiteY3" fmla="*/ 342900 h 549275"/>
              <a:gd name="connsiteX4" fmla="*/ 73025 w 523875"/>
              <a:gd name="connsiteY4" fmla="*/ 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" h="549275">
                <a:moveTo>
                  <a:pt x="73025" y="0"/>
                </a:moveTo>
                <a:lnTo>
                  <a:pt x="523875" y="260350"/>
                </a:lnTo>
                <a:lnTo>
                  <a:pt x="365125" y="549275"/>
                </a:lnTo>
                <a:lnTo>
                  <a:pt x="0" y="342900"/>
                </a:lnTo>
                <a:lnTo>
                  <a:pt x="73025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4549775" y="3079750"/>
            <a:ext cx="1450975" cy="2670175"/>
          </a:xfrm>
          <a:custGeom>
            <a:avLst/>
            <a:gdLst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990600 w 1651000"/>
              <a:gd name="connsiteY4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781050 w 1651000"/>
              <a:gd name="connsiteY4" fmla="*/ 406400 h 3155950"/>
              <a:gd name="connsiteX5" fmla="*/ 990600 w 1651000"/>
              <a:gd name="connsiteY5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685800 w 1651000"/>
              <a:gd name="connsiteY4" fmla="*/ 711200 h 3155950"/>
              <a:gd name="connsiteX5" fmla="*/ 781050 w 1651000"/>
              <a:gd name="connsiteY5" fmla="*/ 406400 h 3155950"/>
              <a:gd name="connsiteX6" fmla="*/ 990600 w 1651000"/>
              <a:gd name="connsiteY6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609600 w 1651000"/>
              <a:gd name="connsiteY4" fmla="*/ 1085850 h 3155950"/>
              <a:gd name="connsiteX5" fmla="*/ 685800 w 1651000"/>
              <a:gd name="connsiteY5" fmla="*/ 711200 h 3155950"/>
              <a:gd name="connsiteX6" fmla="*/ 781050 w 1651000"/>
              <a:gd name="connsiteY6" fmla="*/ 406400 h 3155950"/>
              <a:gd name="connsiteX7" fmla="*/ 990600 w 1651000"/>
              <a:gd name="connsiteY7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482600 w 1651000"/>
              <a:gd name="connsiteY4" fmla="*/ 1727200 h 3155950"/>
              <a:gd name="connsiteX5" fmla="*/ 609600 w 1651000"/>
              <a:gd name="connsiteY5" fmla="*/ 1085850 h 3155950"/>
              <a:gd name="connsiteX6" fmla="*/ 685800 w 1651000"/>
              <a:gd name="connsiteY6" fmla="*/ 711200 h 3155950"/>
              <a:gd name="connsiteX7" fmla="*/ 781050 w 1651000"/>
              <a:gd name="connsiteY7" fmla="*/ 406400 h 3155950"/>
              <a:gd name="connsiteX8" fmla="*/ 990600 w 1651000"/>
              <a:gd name="connsiteY8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482600 w 1651000"/>
              <a:gd name="connsiteY4" fmla="*/ 1727200 h 3155950"/>
              <a:gd name="connsiteX5" fmla="*/ 635000 w 1651000"/>
              <a:gd name="connsiteY5" fmla="*/ 1098550 h 3155950"/>
              <a:gd name="connsiteX6" fmla="*/ 685800 w 1651000"/>
              <a:gd name="connsiteY6" fmla="*/ 711200 h 3155950"/>
              <a:gd name="connsiteX7" fmla="*/ 781050 w 1651000"/>
              <a:gd name="connsiteY7" fmla="*/ 406400 h 3155950"/>
              <a:gd name="connsiteX8" fmla="*/ 990600 w 1651000"/>
              <a:gd name="connsiteY8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482600 w 1651000"/>
              <a:gd name="connsiteY4" fmla="*/ 1727200 h 3155950"/>
              <a:gd name="connsiteX5" fmla="*/ 635000 w 1651000"/>
              <a:gd name="connsiteY5" fmla="*/ 1098550 h 3155950"/>
              <a:gd name="connsiteX6" fmla="*/ 717550 w 1651000"/>
              <a:gd name="connsiteY6" fmla="*/ 692150 h 3155950"/>
              <a:gd name="connsiteX7" fmla="*/ 781050 w 1651000"/>
              <a:gd name="connsiteY7" fmla="*/ 406400 h 3155950"/>
              <a:gd name="connsiteX8" fmla="*/ 990600 w 1651000"/>
              <a:gd name="connsiteY8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184150 w 1651000"/>
              <a:gd name="connsiteY4" fmla="*/ 2590800 h 3155950"/>
              <a:gd name="connsiteX5" fmla="*/ 482600 w 1651000"/>
              <a:gd name="connsiteY5" fmla="*/ 1727200 h 3155950"/>
              <a:gd name="connsiteX6" fmla="*/ 635000 w 1651000"/>
              <a:gd name="connsiteY6" fmla="*/ 1098550 h 3155950"/>
              <a:gd name="connsiteX7" fmla="*/ 717550 w 1651000"/>
              <a:gd name="connsiteY7" fmla="*/ 692150 h 3155950"/>
              <a:gd name="connsiteX8" fmla="*/ 781050 w 1651000"/>
              <a:gd name="connsiteY8" fmla="*/ 406400 h 3155950"/>
              <a:gd name="connsiteX9" fmla="*/ 990600 w 1651000"/>
              <a:gd name="connsiteY9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184150 w 1651000"/>
              <a:gd name="connsiteY4" fmla="*/ 2590800 h 3155950"/>
              <a:gd name="connsiteX5" fmla="*/ 514350 w 1651000"/>
              <a:gd name="connsiteY5" fmla="*/ 1733550 h 3155950"/>
              <a:gd name="connsiteX6" fmla="*/ 635000 w 1651000"/>
              <a:gd name="connsiteY6" fmla="*/ 1098550 h 3155950"/>
              <a:gd name="connsiteX7" fmla="*/ 717550 w 1651000"/>
              <a:gd name="connsiteY7" fmla="*/ 692150 h 3155950"/>
              <a:gd name="connsiteX8" fmla="*/ 781050 w 1651000"/>
              <a:gd name="connsiteY8" fmla="*/ 406400 h 3155950"/>
              <a:gd name="connsiteX9" fmla="*/ 990600 w 1651000"/>
              <a:gd name="connsiteY9" fmla="*/ 0 h 3155950"/>
              <a:gd name="connsiteX0" fmla="*/ 990600 w 1651000"/>
              <a:gd name="connsiteY0" fmla="*/ 0 h 3155950"/>
              <a:gd name="connsiteX1" fmla="*/ 1651000 w 1651000"/>
              <a:gd name="connsiteY1" fmla="*/ 368300 h 3155950"/>
              <a:gd name="connsiteX2" fmla="*/ 88900 w 1651000"/>
              <a:gd name="connsiteY2" fmla="*/ 3155950 h 3155950"/>
              <a:gd name="connsiteX3" fmla="*/ 0 w 1651000"/>
              <a:gd name="connsiteY3" fmla="*/ 3149600 h 3155950"/>
              <a:gd name="connsiteX4" fmla="*/ 184150 w 1651000"/>
              <a:gd name="connsiteY4" fmla="*/ 2590800 h 3155950"/>
              <a:gd name="connsiteX5" fmla="*/ 342900 w 1651000"/>
              <a:gd name="connsiteY5" fmla="*/ 2241550 h 3155950"/>
              <a:gd name="connsiteX6" fmla="*/ 514350 w 1651000"/>
              <a:gd name="connsiteY6" fmla="*/ 1733550 h 3155950"/>
              <a:gd name="connsiteX7" fmla="*/ 635000 w 1651000"/>
              <a:gd name="connsiteY7" fmla="*/ 1098550 h 3155950"/>
              <a:gd name="connsiteX8" fmla="*/ 717550 w 1651000"/>
              <a:gd name="connsiteY8" fmla="*/ 692150 h 3155950"/>
              <a:gd name="connsiteX9" fmla="*/ 781050 w 1651000"/>
              <a:gd name="connsiteY9" fmla="*/ 406400 h 3155950"/>
              <a:gd name="connsiteX10" fmla="*/ 990600 w 1651000"/>
              <a:gd name="connsiteY10" fmla="*/ 0 h 3155950"/>
              <a:gd name="connsiteX0" fmla="*/ 977900 w 1638300"/>
              <a:gd name="connsiteY0" fmla="*/ 0 h 3155950"/>
              <a:gd name="connsiteX1" fmla="*/ 1638300 w 1638300"/>
              <a:gd name="connsiteY1" fmla="*/ 368300 h 3155950"/>
              <a:gd name="connsiteX2" fmla="*/ 76200 w 1638300"/>
              <a:gd name="connsiteY2" fmla="*/ 3155950 h 3155950"/>
              <a:gd name="connsiteX3" fmla="*/ 0 w 1638300"/>
              <a:gd name="connsiteY3" fmla="*/ 3130550 h 3155950"/>
              <a:gd name="connsiteX4" fmla="*/ 171450 w 1638300"/>
              <a:gd name="connsiteY4" fmla="*/ 2590800 h 3155950"/>
              <a:gd name="connsiteX5" fmla="*/ 330200 w 1638300"/>
              <a:gd name="connsiteY5" fmla="*/ 2241550 h 3155950"/>
              <a:gd name="connsiteX6" fmla="*/ 501650 w 1638300"/>
              <a:gd name="connsiteY6" fmla="*/ 1733550 h 3155950"/>
              <a:gd name="connsiteX7" fmla="*/ 622300 w 1638300"/>
              <a:gd name="connsiteY7" fmla="*/ 1098550 h 3155950"/>
              <a:gd name="connsiteX8" fmla="*/ 704850 w 1638300"/>
              <a:gd name="connsiteY8" fmla="*/ 692150 h 3155950"/>
              <a:gd name="connsiteX9" fmla="*/ 768350 w 1638300"/>
              <a:gd name="connsiteY9" fmla="*/ 406400 h 3155950"/>
              <a:gd name="connsiteX10" fmla="*/ 977900 w 1638300"/>
              <a:gd name="connsiteY10" fmla="*/ 0 h 3155950"/>
              <a:gd name="connsiteX0" fmla="*/ 977900 w 1638300"/>
              <a:gd name="connsiteY0" fmla="*/ 0 h 3175000"/>
              <a:gd name="connsiteX1" fmla="*/ 1638300 w 1638300"/>
              <a:gd name="connsiteY1" fmla="*/ 368300 h 3175000"/>
              <a:gd name="connsiteX2" fmla="*/ 95250 w 1638300"/>
              <a:gd name="connsiteY2" fmla="*/ 3175000 h 3175000"/>
              <a:gd name="connsiteX3" fmla="*/ 0 w 1638300"/>
              <a:gd name="connsiteY3" fmla="*/ 3130550 h 3175000"/>
              <a:gd name="connsiteX4" fmla="*/ 171450 w 1638300"/>
              <a:gd name="connsiteY4" fmla="*/ 2590800 h 3175000"/>
              <a:gd name="connsiteX5" fmla="*/ 330200 w 1638300"/>
              <a:gd name="connsiteY5" fmla="*/ 2241550 h 3175000"/>
              <a:gd name="connsiteX6" fmla="*/ 501650 w 1638300"/>
              <a:gd name="connsiteY6" fmla="*/ 1733550 h 3175000"/>
              <a:gd name="connsiteX7" fmla="*/ 622300 w 1638300"/>
              <a:gd name="connsiteY7" fmla="*/ 1098550 h 3175000"/>
              <a:gd name="connsiteX8" fmla="*/ 704850 w 1638300"/>
              <a:gd name="connsiteY8" fmla="*/ 692150 h 3175000"/>
              <a:gd name="connsiteX9" fmla="*/ 768350 w 1638300"/>
              <a:gd name="connsiteY9" fmla="*/ 406400 h 3175000"/>
              <a:gd name="connsiteX10" fmla="*/ 977900 w 1638300"/>
              <a:gd name="connsiteY10" fmla="*/ 0 h 3175000"/>
              <a:gd name="connsiteX0" fmla="*/ 882650 w 1543050"/>
              <a:gd name="connsiteY0" fmla="*/ 0 h 3175000"/>
              <a:gd name="connsiteX1" fmla="*/ 1543050 w 1543050"/>
              <a:gd name="connsiteY1" fmla="*/ 368300 h 3175000"/>
              <a:gd name="connsiteX2" fmla="*/ 0 w 1543050"/>
              <a:gd name="connsiteY2" fmla="*/ 3175000 h 3175000"/>
              <a:gd name="connsiteX3" fmla="*/ 76200 w 1543050"/>
              <a:gd name="connsiteY3" fmla="*/ 2590800 h 3175000"/>
              <a:gd name="connsiteX4" fmla="*/ 234950 w 1543050"/>
              <a:gd name="connsiteY4" fmla="*/ 2241550 h 3175000"/>
              <a:gd name="connsiteX5" fmla="*/ 406400 w 1543050"/>
              <a:gd name="connsiteY5" fmla="*/ 1733550 h 3175000"/>
              <a:gd name="connsiteX6" fmla="*/ 527050 w 1543050"/>
              <a:gd name="connsiteY6" fmla="*/ 1098550 h 3175000"/>
              <a:gd name="connsiteX7" fmla="*/ 609600 w 1543050"/>
              <a:gd name="connsiteY7" fmla="*/ 692150 h 3175000"/>
              <a:gd name="connsiteX8" fmla="*/ 673100 w 1543050"/>
              <a:gd name="connsiteY8" fmla="*/ 406400 h 3175000"/>
              <a:gd name="connsiteX9" fmla="*/ 882650 w 1543050"/>
              <a:gd name="connsiteY9" fmla="*/ 0 h 3175000"/>
              <a:gd name="connsiteX0" fmla="*/ 806450 w 1466850"/>
              <a:gd name="connsiteY0" fmla="*/ 0 h 2670175"/>
              <a:gd name="connsiteX1" fmla="*/ 1466850 w 1466850"/>
              <a:gd name="connsiteY1" fmla="*/ 368300 h 2670175"/>
              <a:gd name="connsiteX2" fmla="*/ 206375 w 1466850"/>
              <a:gd name="connsiteY2" fmla="*/ 2670175 h 2670175"/>
              <a:gd name="connsiteX3" fmla="*/ 0 w 1466850"/>
              <a:gd name="connsiteY3" fmla="*/ 2590800 h 2670175"/>
              <a:gd name="connsiteX4" fmla="*/ 158750 w 1466850"/>
              <a:gd name="connsiteY4" fmla="*/ 2241550 h 2670175"/>
              <a:gd name="connsiteX5" fmla="*/ 330200 w 1466850"/>
              <a:gd name="connsiteY5" fmla="*/ 1733550 h 2670175"/>
              <a:gd name="connsiteX6" fmla="*/ 450850 w 1466850"/>
              <a:gd name="connsiteY6" fmla="*/ 1098550 h 2670175"/>
              <a:gd name="connsiteX7" fmla="*/ 533400 w 1466850"/>
              <a:gd name="connsiteY7" fmla="*/ 692150 h 2670175"/>
              <a:gd name="connsiteX8" fmla="*/ 596900 w 1466850"/>
              <a:gd name="connsiteY8" fmla="*/ 406400 h 2670175"/>
              <a:gd name="connsiteX9" fmla="*/ 806450 w 1466850"/>
              <a:gd name="connsiteY9" fmla="*/ 0 h 2670175"/>
              <a:gd name="connsiteX0" fmla="*/ 790575 w 1450975"/>
              <a:gd name="connsiteY0" fmla="*/ 0 h 2670175"/>
              <a:gd name="connsiteX1" fmla="*/ 1450975 w 1450975"/>
              <a:gd name="connsiteY1" fmla="*/ 368300 h 2670175"/>
              <a:gd name="connsiteX2" fmla="*/ 190500 w 1450975"/>
              <a:gd name="connsiteY2" fmla="*/ 2670175 h 2670175"/>
              <a:gd name="connsiteX3" fmla="*/ 0 w 1450975"/>
              <a:gd name="connsiteY3" fmla="*/ 2574925 h 2670175"/>
              <a:gd name="connsiteX4" fmla="*/ 142875 w 1450975"/>
              <a:gd name="connsiteY4" fmla="*/ 2241550 h 2670175"/>
              <a:gd name="connsiteX5" fmla="*/ 314325 w 1450975"/>
              <a:gd name="connsiteY5" fmla="*/ 1733550 h 2670175"/>
              <a:gd name="connsiteX6" fmla="*/ 434975 w 1450975"/>
              <a:gd name="connsiteY6" fmla="*/ 1098550 h 2670175"/>
              <a:gd name="connsiteX7" fmla="*/ 517525 w 1450975"/>
              <a:gd name="connsiteY7" fmla="*/ 692150 h 2670175"/>
              <a:gd name="connsiteX8" fmla="*/ 581025 w 1450975"/>
              <a:gd name="connsiteY8" fmla="*/ 406400 h 2670175"/>
              <a:gd name="connsiteX9" fmla="*/ 790575 w 1450975"/>
              <a:gd name="connsiteY9" fmla="*/ 0 h 2670175"/>
              <a:gd name="connsiteX0" fmla="*/ 790575 w 1450975"/>
              <a:gd name="connsiteY0" fmla="*/ 0 h 2670175"/>
              <a:gd name="connsiteX1" fmla="*/ 1450975 w 1450975"/>
              <a:gd name="connsiteY1" fmla="*/ 368300 h 2670175"/>
              <a:gd name="connsiteX2" fmla="*/ 190500 w 1450975"/>
              <a:gd name="connsiteY2" fmla="*/ 2670175 h 2670175"/>
              <a:gd name="connsiteX3" fmla="*/ 0 w 1450975"/>
              <a:gd name="connsiteY3" fmla="*/ 2574925 h 2670175"/>
              <a:gd name="connsiteX4" fmla="*/ 142875 w 1450975"/>
              <a:gd name="connsiteY4" fmla="*/ 2241550 h 2670175"/>
              <a:gd name="connsiteX5" fmla="*/ 314325 w 1450975"/>
              <a:gd name="connsiteY5" fmla="*/ 1733550 h 2670175"/>
              <a:gd name="connsiteX6" fmla="*/ 434975 w 1450975"/>
              <a:gd name="connsiteY6" fmla="*/ 1098550 h 2670175"/>
              <a:gd name="connsiteX7" fmla="*/ 517525 w 1450975"/>
              <a:gd name="connsiteY7" fmla="*/ 692150 h 2670175"/>
              <a:gd name="connsiteX8" fmla="*/ 581025 w 1450975"/>
              <a:gd name="connsiteY8" fmla="*/ 406400 h 2670175"/>
              <a:gd name="connsiteX9" fmla="*/ 790575 w 1450975"/>
              <a:gd name="connsiteY9" fmla="*/ 0 h 2670175"/>
              <a:gd name="connsiteX0" fmla="*/ 790575 w 1450975"/>
              <a:gd name="connsiteY0" fmla="*/ 0 h 2670175"/>
              <a:gd name="connsiteX1" fmla="*/ 1450975 w 1450975"/>
              <a:gd name="connsiteY1" fmla="*/ 368300 h 2670175"/>
              <a:gd name="connsiteX2" fmla="*/ 190500 w 1450975"/>
              <a:gd name="connsiteY2" fmla="*/ 2670175 h 2670175"/>
              <a:gd name="connsiteX3" fmla="*/ 0 w 1450975"/>
              <a:gd name="connsiteY3" fmla="*/ 2574925 h 2670175"/>
              <a:gd name="connsiteX4" fmla="*/ 142875 w 1450975"/>
              <a:gd name="connsiteY4" fmla="*/ 2241550 h 2670175"/>
              <a:gd name="connsiteX5" fmla="*/ 314325 w 1450975"/>
              <a:gd name="connsiteY5" fmla="*/ 1733550 h 2670175"/>
              <a:gd name="connsiteX6" fmla="*/ 434975 w 1450975"/>
              <a:gd name="connsiteY6" fmla="*/ 1098550 h 2670175"/>
              <a:gd name="connsiteX7" fmla="*/ 517525 w 1450975"/>
              <a:gd name="connsiteY7" fmla="*/ 692150 h 2670175"/>
              <a:gd name="connsiteX8" fmla="*/ 581025 w 1450975"/>
              <a:gd name="connsiteY8" fmla="*/ 406400 h 2670175"/>
              <a:gd name="connsiteX9" fmla="*/ 790575 w 1450975"/>
              <a:gd name="connsiteY9" fmla="*/ 0 h 2670175"/>
              <a:gd name="connsiteX0" fmla="*/ 790575 w 1450975"/>
              <a:gd name="connsiteY0" fmla="*/ 0 h 2670175"/>
              <a:gd name="connsiteX1" fmla="*/ 1450975 w 1450975"/>
              <a:gd name="connsiteY1" fmla="*/ 368300 h 2670175"/>
              <a:gd name="connsiteX2" fmla="*/ 190500 w 1450975"/>
              <a:gd name="connsiteY2" fmla="*/ 2670175 h 2670175"/>
              <a:gd name="connsiteX3" fmla="*/ 0 w 1450975"/>
              <a:gd name="connsiteY3" fmla="*/ 2574925 h 2670175"/>
              <a:gd name="connsiteX4" fmla="*/ 142875 w 1450975"/>
              <a:gd name="connsiteY4" fmla="*/ 2241550 h 2670175"/>
              <a:gd name="connsiteX5" fmla="*/ 314325 w 1450975"/>
              <a:gd name="connsiteY5" fmla="*/ 1733550 h 2670175"/>
              <a:gd name="connsiteX6" fmla="*/ 434975 w 1450975"/>
              <a:gd name="connsiteY6" fmla="*/ 1098550 h 2670175"/>
              <a:gd name="connsiteX7" fmla="*/ 517525 w 1450975"/>
              <a:gd name="connsiteY7" fmla="*/ 692150 h 2670175"/>
              <a:gd name="connsiteX8" fmla="*/ 581025 w 1450975"/>
              <a:gd name="connsiteY8" fmla="*/ 406400 h 2670175"/>
              <a:gd name="connsiteX9" fmla="*/ 790575 w 1450975"/>
              <a:gd name="connsiteY9" fmla="*/ 0 h 2670175"/>
              <a:gd name="connsiteX0" fmla="*/ 790575 w 1450975"/>
              <a:gd name="connsiteY0" fmla="*/ 0 h 2670175"/>
              <a:gd name="connsiteX1" fmla="*/ 1450975 w 1450975"/>
              <a:gd name="connsiteY1" fmla="*/ 368300 h 2670175"/>
              <a:gd name="connsiteX2" fmla="*/ 190500 w 1450975"/>
              <a:gd name="connsiteY2" fmla="*/ 2670175 h 2670175"/>
              <a:gd name="connsiteX3" fmla="*/ 0 w 1450975"/>
              <a:gd name="connsiteY3" fmla="*/ 2574925 h 2670175"/>
              <a:gd name="connsiteX4" fmla="*/ 142875 w 1450975"/>
              <a:gd name="connsiteY4" fmla="*/ 2241550 h 2670175"/>
              <a:gd name="connsiteX5" fmla="*/ 314325 w 1450975"/>
              <a:gd name="connsiteY5" fmla="*/ 1733550 h 2670175"/>
              <a:gd name="connsiteX6" fmla="*/ 434975 w 1450975"/>
              <a:gd name="connsiteY6" fmla="*/ 1098550 h 2670175"/>
              <a:gd name="connsiteX7" fmla="*/ 517525 w 1450975"/>
              <a:gd name="connsiteY7" fmla="*/ 692150 h 2670175"/>
              <a:gd name="connsiteX8" fmla="*/ 581025 w 1450975"/>
              <a:gd name="connsiteY8" fmla="*/ 406400 h 2670175"/>
              <a:gd name="connsiteX9" fmla="*/ 790575 w 1450975"/>
              <a:gd name="connsiteY9" fmla="*/ 0 h 267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0975" h="2670175">
                <a:moveTo>
                  <a:pt x="790575" y="0"/>
                </a:moveTo>
                <a:lnTo>
                  <a:pt x="1450975" y="368300"/>
                </a:lnTo>
                <a:lnTo>
                  <a:pt x="190500" y="2670175"/>
                </a:lnTo>
                <a:lnTo>
                  <a:pt x="0" y="2574925"/>
                </a:lnTo>
                <a:lnTo>
                  <a:pt x="142875" y="2241550"/>
                </a:lnTo>
                <a:lnTo>
                  <a:pt x="314325" y="1733550"/>
                </a:lnTo>
                <a:cubicBezTo>
                  <a:pt x="360892" y="1553633"/>
                  <a:pt x="392642" y="1259417"/>
                  <a:pt x="434975" y="1098550"/>
                </a:cubicBezTo>
                <a:lnTo>
                  <a:pt x="517525" y="692150"/>
                </a:lnTo>
                <a:lnTo>
                  <a:pt x="581025" y="406400"/>
                </a:lnTo>
                <a:lnTo>
                  <a:pt x="790575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070475" y="3124200"/>
            <a:ext cx="895350" cy="1120775"/>
          </a:xfrm>
          <a:custGeom>
            <a:avLst/>
            <a:gdLst>
              <a:gd name="connsiteX0" fmla="*/ 1276350 w 1765300"/>
              <a:gd name="connsiteY0" fmla="*/ 0 h 2603500"/>
              <a:gd name="connsiteX1" fmla="*/ 1765300 w 1765300"/>
              <a:gd name="connsiteY1" fmla="*/ 301625 h 2603500"/>
              <a:gd name="connsiteX2" fmla="*/ 447675 w 1765300"/>
              <a:gd name="connsiteY2" fmla="*/ 2603500 h 2603500"/>
              <a:gd name="connsiteX3" fmla="*/ 0 w 1765300"/>
              <a:gd name="connsiteY3" fmla="*/ 2346325 h 2603500"/>
              <a:gd name="connsiteX4" fmla="*/ 1276350 w 1765300"/>
              <a:gd name="connsiteY4" fmla="*/ 0 h 2603500"/>
              <a:gd name="connsiteX0" fmla="*/ 1358900 w 1765300"/>
              <a:gd name="connsiteY0" fmla="*/ 0 h 2917825"/>
              <a:gd name="connsiteX1" fmla="*/ 1765300 w 1765300"/>
              <a:gd name="connsiteY1" fmla="*/ 615950 h 2917825"/>
              <a:gd name="connsiteX2" fmla="*/ 447675 w 1765300"/>
              <a:gd name="connsiteY2" fmla="*/ 2917825 h 2917825"/>
              <a:gd name="connsiteX3" fmla="*/ 0 w 1765300"/>
              <a:gd name="connsiteY3" fmla="*/ 2660650 h 2917825"/>
              <a:gd name="connsiteX4" fmla="*/ 1358900 w 1765300"/>
              <a:gd name="connsiteY4" fmla="*/ 0 h 2917825"/>
              <a:gd name="connsiteX0" fmla="*/ 1358900 w 1828800"/>
              <a:gd name="connsiteY0" fmla="*/ 0 h 2917825"/>
              <a:gd name="connsiteX1" fmla="*/ 1828800 w 1828800"/>
              <a:gd name="connsiteY1" fmla="*/ 238125 h 2917825"/>
              <a:gd name="connsiteX2" fmla="*/ 447675 w 1828800"/>
              <a:gd name="connsiteY2" fmla="*/ 2917825 h 2917825"/>
              <a:gd name="connsiteX3" fmla="*/ 0 w 1828800"/>
              <a:gd name="connsiteY3" fmla="*/ 2660650 h 2917825"/>
              <a:gd name="connsiteX4" fmla="*/ 1358900 w 1828800"/>
              <a:gd name="connsiteY4" fmla="*/ 0 h 2917825"/>
              <a:gd name="connsiteX0" fmla="*/ 911225 w 1381125"/>
              <a:gd name="connsiteY0" fmla="*/ 0 h 2917825"/>
              <a:gd name="connsiteX1" fmla="*/ 1381125 w 1381125"/>
              <a:gd name="connsiteY1" fmla="*/ 238125 h 2917825"/>
              <a:gd name="connsiteX2" fmla="*/ 0 w 1381125"/>
              <a:gd name="connsiteY2" fmla="*/ 2917825 h 2917825"/>
              <a:gd name="connsiteX3" fmla="*/ 549275 w 1381125"/>
              <a:gd name="connsiteY3" fmla="*/ 682625 h 2917825"/>
              <a:gd name="connsiteX4" fmla="*/ 911225 w 1381125"/>
              <a:gd name="connsiteY4" fmla="*/ 0 h 2917825"/>
              <a:gd name="connsiteX0" fmla="*/ 361950 w 831850"/>
              <a:gd name="connsiteY0" fmla="*/ 0 h 965200"/>
              <a:gd name="connsiteX1" fmla="*/ 831850 w 831850"/>
              <a:gd name="connsiteY1" fmla="*/ 238125 h 965200"/>
              <a:gd name="connsiteX2" fmla="*/ 447675 w 831850"/>
              <a:gd name="connsiteY2" fmla="*/ 965200 h 965200"/>
              <a:gd name="connsiteX3" fmla="*/ 0 w 831850"/>
              <a:gd name="connsiteY3" fmla="*/ 682625 h 965200"/>
              <a:gd name="connsiteX4" fmla="*/ 361950 w 831850"/>
              <a:gd name="connsiteY4" fmla="*/ 0 h 965200"/>
              <a:gd name="connsiteX0" fmla="*/ 371475 w 841375"/>
              <a:gd name="connsiteY0" fmla="*/ 0 h 965200"/>
              <a:gd name="connsiteX1" fmla="*/ 841375 w 841375"/>
              <a:gd name="connsiteY1" fmla="*/ 238125 h 965200"/>
              <a:gd name="connsiteX2" fmla="*/ 457200 w 841375"/>
              <a:gd name="connsiteY2" fmla="*/ 965200 h 965200"/>
              <a:gd name="connsiteX3" fmla="*/ 0 w 841375"/>
              <a:gd name="connsiteY3" fmla="*/ 688975 h 965200"/>
              <a:gd name="connsiteX4" fmla="*/ 371475 w 841375"/>
              <a:gd name="connsiteY4" fmla="*/ 0 h 965200"/>
              <a:gd name="connsiteX0" fmla="*/ 371475 w 841375"/>
              <a:gd name="connsiteY0" fmla="*/ 0 h 965200"/>
              <a:gd name="connsiteX1" fmla="*/ 841375 w 841375"/>
              <a:gd name="connsiteY1" fmla="*/ 257175 h 965200"/>
              <a:gd name="connsiteX2" fmla="*/ 457200 w 841375"/>
              <a:gd name="connsiteY2" fmla="*/ 965200 h 965200"/>
              <a:gd name="connsiteX3" fmla="*/ 0 w 841375"/>
              <a:gd name="connsiteY3" fmla="*/ 688975 h 965200"/>
              <a:gd name="connsiteX4" fmla="*/ 371475 w 841375"/>
              <a:gd name="connsiteY4" fmla="*/ 0 h 965200"/>
              <a:gd name="connsiteX0" fmla="*/ 371475 w 841375"/>
              <a:gd name="connsiteY0" fmla="*/ 0 h 1120775"/>
              <a:gd name="connsiteX1" fmla="*/ 841375 w 841375"/>
              <a:gd name="connsiteY1" fmla="*/ 257175 h 1120775"/>
              <a:gd name="connsiteX2" fmla="*/ 568325 w 841375"/>
              <a:gd name="connsiteY2" fmla="*/ 1120775 h 1120775"/>
              <a:gd name="connsiteX3" fmla="*/ 0 w 841375"/>
              <a:gd name="connsiteY3" fmla="*/ 688975 h 1120775"/>
              <a:gd name="connsiteX4" fmla="*/ 371475 w 841375"/>
              <a:gd name="connsiteY4" fmla="*/ 0 h 1120775"/>
              <a:gd name="connsiteX0" fmla="*/ 371475 w 1019175"/>
              <a:gd name="connsiteY0" fmla="*/ 0 h 1120775"/>
              <a:gd name="connsiteX1" fmla="*/ 1019175 w 1019175"/>
              <a:gd name="connsiteY1" fmla="*/ 333375 h 1120775"/>
              <a:gd name="connsiteX2" fmla="*/ 568325 w 1019175"/>
              <a:gd name="connsiteY2" fmla="*/ 1120775 h 1120775"/>
              <a:gd name="connsiteX3" fmla="*/ 0 w 1019175"/>
              <a:gd name="connsiteY3" fmla="*/ 688975 h 1120775"/>
              <a:gd name="connsiteX4" fmla="*/ 371475 w 1019175"/>
              <a:gd name="connsiteY4" fmla="*/ 0 h 1120775"/>
              <a:gd name="connsiteX0" fmla="*/ 254000 w 901700"/>
              <a:gd name="connsiteY0" fmla="*/ 0 h 1120775"/>
              <a:gd name="connsiteX1" fmla="*/ 901700 w 901700"/>
              <a:gd name="connsiteY1" fmla="*/ 333375 h 1120775"/>
              <a:gd name="connsiteX2" fmla="*/ 450850 w 901700"/>
              <a:gd name="connsiteY2" fmla="*/ 1120775 h 1120775"/>
              <a:gd name="connsiteX3" fmla="*/ 0 w 901700"/>
              <a:gd name="connsiteY3" fmla="*/ 863600 h 1120775"/>
              <a:gd name="connsiteX4" fmla="*/ 254000 w 901700"/>
              <a:gd name="connsiteY4" fmla="*/ 0 h 1120775"/>
              <a:gd name="connsiteX0" fmla="*/ 254000 w 901700"/>
              <a:gd name="connsiteY0" fmla="*/ 0 h 1120775"/>
              <a:gd name="connsiteX1" fmla="*/ 901700 w 901700"/>
              <a:gd name="connsiteY1" fmla="*/ 333375 h 1120775"/>
              <a:gd name="connsiteX2" fmla="*/ 450850 w 901700"/>
              <a:gd name="connsiteY2" fmla="*/ 1120775 h 1120775"/>
              <a:gd name="connsiteX3" fmla="*/ 0 w 901700"/>
              <a:gd name="connsiteY3" fmla="*/ 863600 h 1120775"/>
              <a:gd name="connsiteX4" fmla="*/ 85724 w 901700"/>
              <a:gd name="connsiteY4" fmla="*/ 374650 h 1120775"/>
              <a:gd name="connsiteX5" fmla="*/ 254000 w 901700"/>
              <a:gd name="connsiteY5" fmla="*/ 0 h 1120775"/>
              <a:gd name="connsiteX0" fmla="*/ 288925 w 901700"/>
              <a:gd name="connsiteY0" fmla="*/ 0 h 1120775"/>
              <a:gd name="connsiteX1" fmla="*/ 901700 w 901700"/>
              <a:gd name="connsiteY1" fmla="*/ 333375 h 1120775"/>
              <a:gd name="connsiteX2" fmla="*/ 450850 w 901700"/>
              <a:gd name="connsiteY2" fmla="*/ 1120775 h 1120775"/>
              <a:gd name="connsiteX3" fmla="*/ 0 w 901700"/>
              <a:gd name="connsiteY3" fmla="*/ 863600 h 1120775"/>
              <a:gd name="connsiteX4" fmla="*/ 85724 w 901700"/>
              <a:gd name="connsiteY4" fmla="*/ 374650 h 1120775"/>
              <a:gd name="connsiteX5" fmla="*/ 288925 w 901700"/>
              <a:gd name="connsiteY5" fmla="*/ 0 h 1120775"/>
              <a:gd name="connsiteX0" fmla="*/ 288925 w 895350"/>
              <a:gd name="connsiteY0" fmla="*/ 0 h 1120775"/>
              <a:gd name="connsiteX1" fmla="*/ 895350 w 895350"/>
              <a:gd name="connsiteY1" fmla="*/ 330200 h 1120775"/>
              <a:gd name="connsiteX2" fmla="*/ 450850 w 895350"/>
              <a:gd name="connsiteY2" fmla="*/ 1120775 h 1120775"/>
              <a:gd name="connsiteX3" fmla="*/ 0 w 895350"/>
              <a:gd name="connsiteY3" fmla="*/ 863600 h 1120775"/>
              <a:gd name="connsiteX4" fmla="*/ 85724 w 895350"/>
              <a:gd name="connsiteY4" fmla="*/ 374650 h 1120775"/>
              <a:gd name="connsiteX5" fmla="*/ 288925 w 895350"/>
              <a:gd name="connsiteY5" fmla="*/ 0 h 1120775"/>
              <a:gd name="connsiteX0" fmla="*/ 316306 w 922731"/>
              <a:gd name="connsiteY0" fmla="*/ 0 h 1120775"/>
              <a:gd name="connsiteX1" fmla="*/ 922731 w 922731"/>
              <a:gd name="connsiteY1" fmla="*/ 330200 h 1120775"/>
              <a:gd name="connsiteX2" fmla="*/ 478231 w 922731"/>
              <a:gd name="connsiteY2" fmla="*/ 1120775 h 1120775"/>
              <a:gd name="connsiteX3" fmla="*/ 27381 w 922731"/>
              <a:gd name="connsiteY3" fmla="*/ 863600 h 1120775"/>
              <a:gd name="connsiteX4" fmla="*/ 55955 w 922731"/>
              <a:gd name="connsiteY4" fmla="*/ 660400 h 1120775"/>
              <a:gd name="connsiteX5" fmla="*/ 113105 w 922731"/>
              <a:gd name="connsiteY5" fmla="*/ 374650 h 1120775"/>
              <a:gd name="connsiteX6" fmla="*/ 316306 w 922731"/>
              <a:gd name="connsiteY6" fmla="*/ 0 h 1120775"/>
              <a:gd name="connsiteX0" fmla="*/ 308199 w 914624"/>
              <a:gd name="connsiteY0" fmla="*/ 0 h 1120775"/>
              <a:gd name="connsiteX1" fmla="*/ 914624 w 914624"/>
              <a:gd name="connsiteY1" fmla="*/ 330200 h 1120775"/>
              <a:gd name="connsiteX2" fmla="*/ 470124 w 914624"/>
              <a:gd name="connsiteY2" fmla="*/ 1120775 h 1120775"/>
              <a:gd name="connsiteX3" fmla="*/ 19274 w 914624"/>
              <a:gd name="connsiteY3" fmla="*/ 863600 h 1120775"/>
              <a:gd name="connsiteX4" fmla="*/ 104998 w 914624"/>
              <a:gd name="connsiteY4" fmla="*/ 374650 h 1120775"/>
              <a:gd name="connsiteX5" fmla="*/ 308199 w 914624"/>
              <a:gd name="connsiteY5" fmla="*/ 0 h 1120775"/>
              <a:gd name="connsiteX0" fmla="*/ 288925 w 895350"/>
              <a:gd name="connsiteY0" fmla="*/ 0 h 1120775"/>
              <a:gd name="connsiteX1" fmla="*/ 895350 w 895350"/>
              <a:gd name="connsiteY1" fmla="*/ 330200 h 1120775"/>
              <a:gd name="connsiteX2" fmla="*/ 450850 w 895350"/>
              <a:gd name="connsiteY2" fmla="*/ 1120775 h 1120775"/>
              <a:gd name="connsiteX3" fmla="*/ 0 w 895350"/>
              <a:gd name="connsiteY3" fmla="*/ 863600 h 1120775"/>
              <a:gd name="connsiteX4" fmla="*/ 85724 w 895350"/>
              <a:gd name="connsiteY4" fmla="*/ 374650 h 1120775"/>
              <a:gd name="connsiteX5" fmla="*/ 288925 w 895350"/>
              <a:gd name="connsiteY5" fmla="*/ 0 h 1120775"/>
              <a:gd name="connsiteX0" fmla="*/ 288925 w 895350"/>
              <a:gd name="connsiteY0" fmla="*/ 0 h 1120775"/>
              <a:gd name="connsiteX1" fmla="*/ 895350 w 895350"/>
              <a:gd name="connsiteY1" fmla="*/ 330200 h 1120775"/>
              <a:gd name="connsiteX2" fmla="*/ 450850 w 895350"/>
              <a:gd name="connsiteY2" fmla="*/ 1120775 h 1120775"/>
              <a:gd name="connsiteX3" fmla="*/ 0 w 895350"/>
              <a:gd name="connsiteY3" fmla="*/ 863600 h 1120775"/>
              <a:gd name="connsiteX4" fmla="*/ 92074 w 895350"/>
              <a:gd name="connsiteY4" fmla="*/ 361950 h 1120775"/>
              <a:gd name="connsiteX5" fmla="*/ 288925 w 895350"/>
              <a:gd name="connsiteY5" fmla="*/ 0 h 11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350" h="1120775">
                <a:moveTo>
                  <a:pt x="288925" y="0"/>
                </a:moveTo>
                <a:lnTo>
                  <a:pt x="895350" y="330200"/>
                </a:lnTo>
                <a:lnTo>
                  <a:pt x="450850" y="1120775"/>
                </a:lnTo>
                <a:lnTo>
                  <a:pt x="0" y="863600"/>
                </a:lnTo>
                <a:lnTo>
                  <a:pt x="92074" y="361950"/>
                </a:lnTo>
                <a:lnTo>
                  <a:pt x="288925" y="0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D8D779C-12D9-4A31-BEB9-A9A5034B1EFF" descr="0E39056F-8208-4D84-92F7-2745AD4315A0@hs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403473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47244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RapidLink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GoldLine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UCR to Corona via Downtown Riverside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81000" y="2946400"/>
            <a:ext cx="5029200" cy="330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Preparing the corridor for frequency improvements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of major stops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&amp; planning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Fall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5257800" cy="15494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RapidLink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BlueLine</a:t>
            </a:r>
            <a:r>
              <a:rPr 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UCR to Perris via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Moreno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apiLink BlueLine Map v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71" y="762000"/>
            <a:ext cx="4071929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47670" y="2743200"/>
            <a:ext cx="5138730" cy="330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Preparing the corridor for frequency improvements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of major stops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phase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funding strategy</a:t>
            </a:r>
          </a:p>
        </p:txBody>
      </p:sp>
    </p:spTree>
    <p:extLst>
      <p:ext uri="{BB962C8B-B14F-4D97-AF65-F5344CB8AC3E}">
        <p14:creationId xmlns:p14="http://schemas.microsoft.com/office/powerpoint/2010/main" val="32373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961" y="1524000"/>
            <a:ext cx="91440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Anniversary – March 16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 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RapidLink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GoldLine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California Transit Association Fall 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5167746"/>
            <a:ext cx="2845758" cy="852054"/>
          </a:xfrm>
          <a:prstGeom prst="rect">
            <a:avLst/>
          </a:prstGeom>
        </p:spPr>
      </p:pic>
      <p:pic>
        <p:nvPicPr>
          <p:cNvPr id="13" name="0429E234-D3D0-408D-8086-F3B11B64F94F" descr="1576E676-D5E0-47F1-B5E9-718CADA0FCCC@hsd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99" y="4648200"/>
            <a:ext cx="103548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Image result for California Transit Associ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97760"/>
            <a:ext cx="1730475" cy="13792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7975" y="2909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in 2017</a:t>
            </a:r>
            <a:endParaRPr 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15"/>
          <p:cNvSpPr>
            <a:spLocks noChangeArrowheads="1"/>
          </p:cNvSpPr>
          <p:nvPr/>
        </p:nvSpPr>
        <p:spPr bwMode="auto">
          <a:xfrm>
            <a:off x="533400" y="426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800" b="1" dirty="0"/>
          </a:p>
        </p:txBody>
      </p:sp>
      <p:sp>
        <p:nvSpPr>
          <p:cNvPr id="2" name="AutoShape 2" descr="data:image/jpeg;base64,/9j/4AAQSkZJRgABAQAAAQABAAD/2wCEAAkGBxASEhUTExQWFRUXFxgaGBgYFhkcGRwZGBweHiEbHR8YKCggHx4lHx4aITEhJSorLy4uHiAzODMsNygtLisBCgoKDg0OGxAQGzQkICYsNDcvNDQsLSwsNDQsLCwsNDQsLCwsLCwsLywvMiwsLCwsLywsLCwsLCwsLCwsLCwsLP/AABEIAH0AzQMBEQACEQEDEQH/xAAbAAEAAgMBAQAAAAAAAAAAAAAABAUBAwYCB//EAEQQAAIBAgQCBwMIBgkFAAAAAAECAwARBAUSITFRBhMiQWFxkSMygQcUFUJSkqGxM2Nyk7LiJDVTYnPBwtHhNHSCo7P/xAAaAQEAAwEBAQAAAAAAAAAAAAAAAQIDBAUG/8QAMxEAAgIBAwEFBgYDAQEBAAAAAAECAxEEEiExE0FRcfAVImGhsdEFMlKBkcEUM0IjQzT/2gAMAwEAAhEDEQA/APt9AKAUAoBQCgFAKAUAoBQCgFAKAUAoBQCgFAKAUAoBQCgFAKAUAoBQCgFAKAUAoBQCgFAKAUAoBQCgFAKAUAoBQCgFAKAUAoBQCgFAR8fihFGzkXt3ee1Y33KmuVkuiReuDnJRXeZwWJEiK4FtQvapotVtcbF0aFkHCTi+431qUFAKAUAoBQCgFAKAUAoBQCgFAKAUAoBQCgFAKAUAoBQHNdJoMR231exAXs38u7zrxfxSrUOMpRl7mOUeho51ZSa94z0YhxHZct7EqbC9/wAO6p/DKtQoxlKXuY4RGslU20l72TpK9k4BQCgFAKAUAoBQCgFAKAUAoBQCgFAKAUAoBQCgFAKAXoDh83fMRG5l/R/WsUta+3De17V4mpWscJKeNv8AR6lP+PuW3qesnkzHq4zFbq9rX0cL+O9NMtYoRUcbeP4Iu/x9z3dTtrivbPMFAKAUAoBQCgFAKAUAoBQCgFAKAUAoBQCgFAKAUBGzKJ3hkRDZmRgp5Eg2qs03FpFoNKSbPk/0ZjvnBwoN5QuogSG1vM14v+Pbu2Z582et2te3f3eRtzLIcwhiaSUdhRdvaX28qmeltjFuXTzEL6pPEevkZy/o9mEsaSRqNDC6+0tsfCkNJa4prp5kS1FUXh/Q0jK8acQcLwl06rGQ20+dR/j279mefNlu2r2b+7yOq6fZ1Pg8HCkbWleyF+WldyCe+/fX0ekqUn73cj5vX3uC9zjLN3RHJcxhlV5sV1sLJcre/aNre93eINWtsrksKOGRp6rYvMpZRy2DxGbYvFYmKDFMojd9maw06yABYGuiSqhBOS6nHCeotskoy6P+y16aZhjcLDgV65hIezKyn3iNPhWVMYTcnjjuN9RZZWoLPPeXHSzK80lmDYXECKIRgEFrdoFiTwPdp9KzqnUo4mss2vhfKWa5YRzHQHG5hisWQ+JkaGE3cgjS1jYC9uBO/kPGt9RGuEOFyzk0k7rLMOXCLro1m2Ikx2PjeRmSMNoUnZdzwrKyEVXFpdTopslK2cW+EUHQDpxN14ixUpdZbBWYjst3fA8PO1b6jTrbmC6HLpNbJz22PqX/AEmzbER5thIUkZYnEepAdjd2Bv8AACsaoRdMpNcnRdbOOpjBPh4+rInSbPcZisacBgm6sLs7jjcC7EnuUcPE/CrVVwhDtJlL7rLLeyr48Txl+HzjA4qKMs+Lik961yAO8kt7hHHc78KSdNkG+jEI6imxRzuTPpBNcR6ZTY7pTgYWCPOmq4FgdVr/AGtN9PxrWNFkllIwnqaovDkXCsCLjcHgRWRuZoBQCgFAKAUAoBQHDdCmM+Y5hiDuFdYkP7N7/kK5qveslI67vdqjE5fp/wBIMTLPNCHIhU6dA4G3EnvO9cl90nNxzwdWnpioKWOTPyedJcQmJhw7OWhe6BTbsmxIsePHu8atp7ZKSj3EammLg5Y5On6WkwZrl842WQtC589l/FvwrosxG2MvHg5qveplHw5LzpdkmHxkaRTP1bavZtcA6rHYA+9tfau+myUHlHmaiqFsdsnjwOFyP51l2ZRYPrutiktdQdtLXsbG+ki19u7zrrnttqc8YZwVb6L1XnKZW5RkkuLxuLWOcwFXckgkXu5FtiK0nYoQjlZMqqZWWz2yxz/ZdfKVhzHHgELaypsW5kad96x0zy5s6NYsKtfE6D5Tc8+b4UxobSTXQW4hfrH02v41lpq908vojo1t3Z14XVkroBky4TCIpt1knbfccTwX4Cw9arqLN889xbSVKqtLvfU53oj/AFlmXk38RrW7/VAw0/8AvsOe6KdGxjMvnKAdfHIDG3ebKDovyP52rout2WLPQ5NPR2tMsdU+DVlmcy4rMMCZRaSIpGx7zpZjcjuO9j4ipnWoVyx0ZWu2Vl8N3VcF30exqYbN8YJPebrNHNjcOFHiy7jntzFY2RcqY4OmqahqZ5InSzPsxhlLR4k9XK7mJFHaC32BVlBHG3fVqa65Llcoz1F10JZjLh9PWDT0kzHEyyujyuVFhpBstwoB2HHtA1aqEUk0iL5zlJpvgoxhfCttxz9mjsuhXSdoLQTG8XBSeKeH7P5Vy307veXU7tNe4e7LofTEYEAg3B4EVwHqGaAUAoBQCgFAaMdiBHG8h4IrN6C9VlLbFstGO6SRznya4Pq8Hqb3pHd2PPuufSufRr/yy+86NW82YXcfNc0HWSO/2nZvgSTXjuzdNv4nqRjiKXwIeVN1WJgk4BZYyfIML/hW9csST+JWxZi18D6p8peELYVZB70UqODy7v8AavQ1nFe7wZ5ukfv48USOkvRyPMoomMjxkDUhXcdoDiDx869Ci9w5S6nnanTK3hvGCJ0W6CRYSXr3kaaUXCkiwF9ie8k22rS3UOa2pYRlRo41y3t5ZAxvyYQySPIcRIC7MxAVdtRvarx1kkksGU/w6EpN56lpmXQmOaHDQmVgMOLAhRduHHlwrON7i5PHU3npVKMVn8pr6T9Blxs3XSTuvZCqoUWUDz5kk1NWodccJFb9GrpbmyuyvoThMHOk5xe8TXIcoBwI33241eeonOO3b1Mq9HXVPfu6HrAy4DD4jETpiDMZ7hgigqtzfY8DUSjZKKi1jBaEqoTlNSzkrMux8OXwNFhpW1O+otKqCw027O9r8K1lCVssyRjCcKItQfXxIsDZecSmLaZllBV3RRGUZxxI3BAbjbnepas2uCXBROl2Kxy5/YiZnhcPMAZmMbDZJRY3W+yspte3cQb223sKvFyj0K2QhP8ANx8TTl+Bw0T9aJjiJV3XUNKqe5mBJY24gbC9qSlKSxjCIhXCL3ZyzDSRk3MiEnj2hVsPwI3R8QDGeDr94U5JTi+8yvVngynyYU5CcX0Z0nRLpKIW6pnDxnkwJXxHhzFc91O7ldTp0+oUXtzlH0I4mMKGLqFPAkgA+tcWH0PR3LGTx8/h/tE++v8AvTa/AjfHxN0cqsLqQRzBBH4VGCU0+hp+fQ/2iffWp2vwI3x8SRUFhQFJ0xn04Vx9qy/5n8BXF+IW9nRJ/t/J06SG61EPMMT1GFjwyfpGjAP91SN2PI8QP+K59Zq46ShR/wCmuDWmp3Wub6ZOTkyuO3M18xHVTz8D1UslLmOWAAkbV6FOo3cEOJ3WT5uMdgJYWPtkjIYfasOyw8yPWvejYr6ZR78HlTr7G5S7sl50Sn14WP8AujT6f8Wq2gt7TTxf7fwZaqG21oqMuyhMxD4jFGQgySpFGs0kaRpG5QH2TC7tp1FjuLgC1t+w5yEce0D/ADWWYsIMZhgkjt2jFMpKq5+sQ2pb9403ubkylkhtIx006TJHKojLMfmuMPZJAuqpY+J5Vfs33lO0Xccr0SzxxIq4SZmiMF57u8qrL2bWaUtZiNV1BsABsO/SMItmU5zS8DvOjXVDCyzzIrlZJ2dioZiFYk8eOwpbneox+BWppVuUviZjw2XZgrdWvVyqAb6OrlW/A2+sp+INM2VPnp8htquXHD/hlZ0SwY+dyRyqpZEZWBAIuGG4v3EEH41pdL3E0Z0R/wDRp9xLz7OcEFngWBjIA6XWEW1lefxFUrrnxLPzLW214lFLnyPPQ3ARJA+MlXUw1gbaiqRXUhRzJVie87VN8m5bF6yRp4xUHY/j8iq6UZvBjYNEcBWU9oMVW4RRe6ulxdjZbX+sdq0qrlXLLfBlqLI2w2pc+u/49DqMgxmExF0WDSyKpYPCF43G3PcGueyM48tnXVOE+EunwOc6WY7DzaI4oWBjn7bdUAll1KRq7+1tW9UZRy2+45r5xlhRXR+BK+UbCRqsWlFXaa9lA4J4VXTN5ZbWxSisfH6F/muQRT4fSqqjgBkYKAQwG3DuPAjkTWMLHGWTospU4YXU5no/IzzwQyC6q0uqNgDpkVCCN/M28Deui1La5I5qm3OMX8foWOKwcUOKmxAjQxr1SSrpWwjK31gdxVtz/dLchWSblBR/g0lFRm593f6+H0LXFZdIG0wALFNtIRYaLDdlA73Xs7cDY86opLGX1RrKDziPR9fXxPOIy6GSVYVjQJFpeQhF3I3RL28NR79l50UmlnPUOEZS2pcLr/X3LysjcUBznSlld4Ir7F7tuLWuB+WqvJ/EZb7qafGWX5I7tItsJz+BjNMuEkrOs0VjbYnkLcQaz1/4X/lW9pvxxjpn+xRqezjt2lTmGXTIt06qU/ZWRQ3w1WH4150/wKceYzT9eZ1Q1kW+U0R48hmmS7tFCT9VnDEeenb8a6KPwiceXJL15kz10Vwk2SejWQR4KYyvio2upXSvjbx8K9fT6V1yzuOLUantI42kvo7mSQrInEayV3AFht/kK5/wzEbLqW+ks/sxrW3GFiXVFDJLmWGaRIIuvw8kjSRqkqRtG0h1Mra7akLEsCCSNRFrAV7Sjt7snmOW7vwQJujOKeJ5WKHFtNFPa50DqSNMOo76bAjVzJNW7iveeZspxmKMskkHUFcNNFFGZEZmeYbsxQlQuygb8zRtsJJEzKMimw8qlVHVSRL1y3HYmRQNY5hh2TbvUHvqVwQ+TpMCtstxY/7v/VR/7Y/sU/8AhP8Ac1dH47YqK3EQsW8FOm1/M8PI1Nr9x+ZNS99eRJy7+tsSRw6pB/5ALf8AArVZf6V5kw//AES8kR+k8uXsuIURBsRpddQw7k9Zp27YW1+G99qtUrE088eZS90tSSXveT6+eDzkmcDCs8DKzpfX2BqeMSbkMg7RUtqIKg8bUsr3+8ia7OzzFrj6fsSM5y7DPAcXhgqlQXumyuqntKy8L2BFyLgjzFVhOSlskWshBw7SHrxPfRiO2Jl8YY/4npc/dXmTSv8A0fkv7KOWH2Urfrpf/ua1T6eX9GOPdfm/qWvyhrdY/wBjEH/11npur/b6l9Z+X9n9Cw6QZnJhxhWQFgXs6jiUEbE28Ra48rd9UrgpZTNbbHDa164Pf0UkmKhxsLAqVbXY7MGSyuPG23lblUb2oODHZqU1ZH1wRpZ2XFz7alIjDKeBBWrJZgiG8WMl5JiCkEqg6lgZ1S/HQFDKp/ZB038KrNZkviWreIteBNyjD6IludTP23b7TtuT5dwHcABVJvLNK44iTaqXNWKS6OAbXVhflcVWcXKLS70TF4abOROSS84f3n8tfK+wdV3yX8v7Hqe0KfWPuefoGT9R+8/lp7A1P6l8/sT7Qq+Py+4+gpP1H7z+WnsDU/qXz+w9oVfH5fcfQUn6j95/LT2Bqf1L5/Ye0Kvj8vuPoKT9R+8/lp7A1P6l8/sPaFXx+X3M/Qcv6n95/LUewNT+pfP7D2hV8fl9zocPgoVVQXBIAB7Q7hX10N0YpeB48tspNmz5tB9ofeFX3SK7Yj5tB9ofeFN0htiPm0H2h94U3SG2JRYLOMBGk+HmmjW8swZWaxKuT+YNaOFjakkYKypKUJPvZnBZzgIgYsCFkkPcpOnlqkkbaw8yeQpKub5nx68BG2qPu1cv11Zqw2Kw+EnUzzxgvHIWcsAGdnUm35AcgKlqU4+6iFKNclufXJGzrE5M6TSLNH1rKzDTM4u+nY2VrX4d1Wgrk0sceRS16dptPnzf3POTnAvGI8WwixWouxL6G32HVyKbMukKLA924pPenmHKFfZtYseJfx/DLDE4zCmL5jhHVr7OQ2pURjd2Zid2btAC5JLX4XqijLO+Zo5Qceyrfrv/AJPUeaYXDYp+tmjQNCmm7Dezv/xRxlOHC7wpwhY9zxwvqyuWaJsFLIHUqZJmB1D3evY38rb1dp70vL6FE4upyz3v6melOc4XEWEU0chWHEk6WBt7PalUJRfK719SNRbCaxF54f0JeLzrCTyYRIp43IdiQGGw6lxc/G1VjCUVJtesl5WwnKCi/WGb8JmUOCcxySKsDktGxYWRuLR+ANyy/Edwqri7OUuS0ZxqeG+H0+32MYLGYeeaeSOVGW8YBDC2y71LUoxSaEZRnKTTNCZ3hIVxcck8asXeylhc3jW1S65y2tIqra47ot+sHUYBwY0sQeyvA+Arnl1OqL4RvqCxXdJP+kxH+DJ/CavX+deZnb+R+R8DyjDiaVY2dkDX3A1WsL8LjbavYm9qykfOVR3yw2b8blrgRGISOsi3BI4kk2FhwOkX486rGa5yXnU1jb3mnBZfNJI0e6squxB7tCk28zsPjUymkslIVzlLae5soxAEdgzF4hJZbkhSSBe3fte1FZHks6bFjyyaIsFiGNlRyfI8gfyIPxFS5RRVV2PojP0fidGvq5NNr6rG1uf403xzjI7OzGcGTl2JuR1clwuo7H3d9/wPoab4+I7OzwJOEyuTr1jk1fozIQp30hC9t+BNgPjVXNbcovGqW/EvDP8AZGbAYi/6OQXBYCx93n8Lirbo+JR1zz0JGBywyQPNrYFSwA0kg6QCQWvsTqAAtuarKeJYwXhU5QcskaTLpdZVVdt9iVIJvfu7uB9DVlNY5KOqWcIwMsn/ALN+JHA8V4+lqb4+JHZT8CTl+UmR12fq9IZ20209ktbfw7/GqyswviXhTlrwNEeWScGVlYqCi27TkngByAuSe63jVt6K9jLv/Y3ZPlPXlwzFQukbJq7TGwuLiw4knutUTs2lqqd+cvGDQcqn39mxAGq4Btp5+VTvj4lXTPwPKZZOeEbnYH3TwIJB9Aab4+JHZT8AuWzmxEb9oEjY7gd/luPWm+PiOym+4w+XzC143Fxcdk8LgfmQPiKlTj4kOqa7jXJhZF03UjVcLccbG357U3IhwksZROzbKTE+hOsexsSU0i+/Dc3GxPwqkLNyyzWyna8Lk0YrKpo30FDeynYE+8FP+pR5mrKcWslJVTi8YNc2AmQFmjYAGxJGwJ7qlTi+EyHXJLLR9S+Ro/0ef/FH8Arz9b+ZeR7H4b/rfmfQa4z0Su6SD+iYj/Bk/hNXr/OvMzt/I/I+A4EyRNrEbE6WA2P1lK3+F69iWGsZPnIbovOCzwmcyx29i1rKu2oGyoyCxtse0T8azdafebxukv8Ak0Q5lOsryiNizMjXIY2CMGtvxBsAfCpcItJZKKyak5Y9Ikx53NYaoCzKQyntCzq7spIHFRr93wFQ613Murp45j65ZnC59iEteNiBGqC2pTdSDqJA3JsAfADhaodcX3iN01/z3HgZ1Pv7I/EN9lV/JT941PZx8R20/wBJ7xeezuxYRON7i5Y2NpPDgGkLW8B51Criu8Sum3lR9c/chNjZeseQREF00AWawFgPyH41fasJZKb573Lb1JGPzWSRXVYWQSEs27k6mKljv3HSoC91qrGCTTyWnbKSaUcZNWFzCVIhD1RKhtfBve1KQeHcF0+RqZRTlnJWFkox27STh89xCkXjJX2twAQfakn3rH3SWttwZudQ64+PpF1fNf8APj8zwM3m6wSNEzWR0sS1jrdmOq47Q7ViDxsOFNkcYTKq2e7LXrJlc4ksfYHUNQQ3ayh41jNxbtbL+Jp2a8S3ay/T6xgzPnMrTpMYn7Gqy6m4te+9uG/C242N6KtKLjkh2zc1La+CuE0oSVBGy9YwJsGFgL9kDlvV8LKeehnmaTSXUsFzeW7sYCWL60PasradHC3aAHAVTs14mquly9pIbOPZg9S3WBl0gl79hSFdzbt7m1jvZV5VXs+epftfdzt5/f5+Jox2dzyKV6phdQD7xFwyG4FtgdAFuRq0a4p9Skrptfl9cGz6bfUT83bS12I1PvJrR9V7cAUHZ5d9R2ax1J7aWfy+uCFiMdI/UnqmvEb3IY6iW1EcNlvc23tc1ZRSzz1M5Tk3F7eh7hzKUCS8TFnZnVu12WZWU7W32Y28aOC45JVs0nwSDncvHqDq1k37Xul1fTa32lXfkKr2a8S3bS/T6zkjYjMp3w4g6txbie1YjUX3W3HUeN+4VZQipbslJWTlDbg+hfI6hGHnuCPajiLfVFcesfvLyPT/AA5NVvPifQK4z0BQHnQOQ9KZIwhoHIelMjCGgch6UyMIaByHpTIwhoHIelMjCGgch6UyMIaByHpTIwhoHIelMjCGgch6UyMIaByHpTIwhoHIelMjCGgch6UyMIaByHpTIwhoHIelMjCGgch6UyMIaByHpTIwhoHIelMjCGgch6UyMIaByHpTIwhoHIelMjCGgch6UyMIaByHpTIwhoHIelMjCMgAcKEmaAUAoBQCgFAKAUAoBQCgFAKAUAoBQCgFAKAUAoBQCgFAKAUAoBQCgFAKAUAoBQCgFAKAUAoBQCgFAKAUAoBQCgFAKAUAoBQCg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4648200" cy="14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382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Year 2017 Budget</a:t>
            </a:r>
            <a:br>
              <a:rPr lang="en-US" sz="4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763000" cy="4953000"/>
          </a:xfrm>
        </p:spPr>
        <p:txBody>
          <a:bodyPr/>
          <a:lstStyle/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en-US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     Capital</a:t>
            </a: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Transportation Fund	$44,449,217	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$(3,698,701)</a:t>
            </a: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Federal Transportation Admin	$15,503,861        $9,980,607</a:t>
            </a: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State Transportation Assistance		      $0        $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2,164,572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Passenger Fares	$11,050,000                      $0</a:t>
            </a: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Measure A	  $2,845,122                      $0</a:t>
            </a: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TUMF	                $0                      $0</a:t>
            </a:r>
          </a:p>
          <a:p>
            <a:pPr>
              <a:buNone/>
              <a:tabLst>
                <a:tab pos="46291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Other	  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415,510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5,191,233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Total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$76,2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,710      $13,637,711</a:t>
            </a:r>
          </a:p>
          <a:p>
            <a:pPr algn="l" eaLnBrk="1" hangingPunct="1">
              <a:buFontTx/>
              <a:buNone/>
              <a:tabLst>
                <a:tab pos="4629150" algn="l"/>
              </a:tabLst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85800" y="685800"/>
            <a:ext cx="4953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RTA </a:t>
            </a:r>
            <a:r>
              <a:rPr lang="en-US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endParaRPr lang="en-US" sz="3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9725">
              <a:buFontTx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Riverside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indent="339725">
              <a:buFontTx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Hemet                                 </a:t>
            </a:r>
            <a:r>
              <a:rPr lang="en-US" sz="3200" dirty="0" smtClean="0"/>
              <a:t>                              </a:t>
            </a:r>
            <a:endParaRPr lang="en-US" sz="3200" dirty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85800" y="4876800"/>
            <a:ext cx="7772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9</a:t>
            </a:r>
            <a:r>
              <a:rPr lang="en-US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Jobs</a:t>
            </a:r>
            <a:endParaRPr lang="en-US" sz="3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9725">
              <a:buFontTx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464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employed</a:t>
            </a:r>
          </a:p>
          <a:p>
            <a:pPr indent="339725">
              <a:buFontTx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436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contract employees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b="1" dirty="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5800" y="2514600"/>
            <a:ext cx="8229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 </a:t>
            </a:r>
            <a:r>
              <a:rPr lang="en-US" sz="3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39725" indent="-339725"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Perris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Empire Transportation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Fixed Route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TransDev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Dial-A-Ride</a:t>
            </a:r>
          </a:p>
        </p:txBody>
      </p:sp>
    </p:spTree>
    <p:extLst>
      <p:ext uri="{BB962C8B-B14F-4D97-AF65-F5344CB8AC3E}">
        <p14:creationId xmlns:p14="http://schemas.microsoft.com/office/powerpoint/2010/main" val="3687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838200"/>
            <a:ext cx="32004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Fleet</a:t>
            </a:r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8610600" cy="4953000"/>
          </a:xfrm>
        </p:spPr>
        <p:txBody>
          <a:bodyPr/>
          <a:lstStyle/>
          <a:p>
            <a:pPr marL="0" indent="0" algn="l" eaLnBrk="1" hangingPunct="1">
              <a:buNone/>
              <a:tabLst>
                <a:tab pos="5149850" algn="l"/>
              </a:tabLs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Fixed route buses     </a:t>
            </a:r>
          </a:p>
          <a:p>
            <a:pPr marL="0" indent="0" algn="l" eaLnBrk="1" hangingPunct="1">
              <a:buNone/>
              <a:tabLst>
                <a:tab pos="5149850" algn="l"/>
              </a:tabLs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104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Dial-A-Ride buses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  <a:tabLst>
                <a:tab pos="5149850" algn="l"/>
              </a:tabLs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328 </a:t>
            </a:r>
          </a:p>
          <a:p>
            <a:pPr marL="0" indent="0" algn="l" eaLnBrk="1" hangingPunct="1">
              <a:buClr>
                <a:schemeClr val="accent1"/>
              </a:buClr>
              <a:buFontTx/>
              <a:buNone/>
              <a:tabLst>
                <a:tab pos="5149850" algn="l"/>
              </a:tabLst>
              <a:defRPr/>
            </a:pPr>
            <a:endParaRPr lang="en-US" sz="3600" dirty="0" smtClean="0">
              <a:solidFill>
                <a:schemeClr val="tx1"/>
              </a:solidFill>
            </a:endParaRPr>
          </a:p>
          <a:p>
            <a:pPr algn="l" eaLnBrk="1" hangingPunct="1">
              <a:buClr>
                <a:schemeClr val="accent1"/>
              </a:buClr>
              <a:tabLst>
                <a:tab pos="5149850" algn="l"/>
              </a:tabLst>
              <a:defRPr/>
            </a:pPr>
            <a:endParaRPr lang="en-US" sz="3600" dirty="0" smtClean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3276600"/>
            <a:ext cx="731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267200"/>
            <a:ext cx="4841240" cy="15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81000"/>
            <a:ext cx="4876800" cy="1016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Features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839200" cy="4572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Natural Gas (CNG) buses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stop announcing system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location monitoring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 charging ports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bike racks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wheelchair accessible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fareboxes</a:t>
            </a:r>
          </a:p>
          <a:p>
            <a:pPr algn="l">
              <a:lnSpc>
                <a:spcPct val="9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cameras</a:t>
            </a:r>
          </a:p>
          <a:p>
            <a:pPr marL="0" indent="0" algn="l">
              <a:lnSpc>
                <a:spcPct val="90000"/>
              </a:lnSpc>
              <a:buNone/>
            </a:pP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 descr="POWERED_BY_BUG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143000" cy="11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19845" r="13431" b="10968"/>
          <a:stretch/>
        </p:blipFill>
        <p:spPr>
          <a:xfrm>
            <a:off x="7015782" y="5445612"/>
            <a:ext cx="1594818" cy="1054639"/>
          </a:xfrm>
          <a:prstGeom prst="rect">
            <a:avLst/>
          </a:prstGeom>
        </p:spPr>
      </p:pic>
      <p:pic>
        <p:nvPicPr>
          <p:cNvPr id="8" name="95c4e154-039b-4ae6-84bb-7b151a43fa42" descr="AD850AA7-08EE-47FD-9DAD-4BB89FB656E6@hsd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763712" cy="5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275" y="1828800"/>
            <a:ext cx="2309955" cy="1324345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3977" y="2057400"/>
            <a:ext cx="6781800" cy="4267200"/>
          </a:xfrm>
        </p:spPr>
        <p:txBody>
          <a:bodyPr>
            <a:normAutofit/>
          </a:bodyPr>
          <a:lstStyle/>
          <a:p>
            <a:pPr marL="342900" lvl="1" indent="-342900" algn="l">
              <a:buFontTx/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Local fixed routes </a:t>
            </a:r>
          </a:p>
          <a:p>
            <a:pPr marL="0" lvl="3" indent="0" algn="l">
              <a:buNone/>
            </a:pPr>
            <a:endParaRPr lang="en-US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l"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Commuter Routes</a:t>
            </a:r>
          </a:p>
          <a:p>
            <a:pPr marL="342900" lvl="3" indent="-342900" algn="l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Riverside County</a:t>
            </a:r>
          </a:p>
          <a:p>
            <a:pPr marL="342900" lvl="3" indent="-342900" algn="l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Orange County</a:t>
            </a:r>
          </a:p>
          <a:p>
            <a:pPr marL="342900" lvl="3" indent="-342900" algn="l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 Diego County</a:t>
            </a:r>
          </a:p>
          <a:p>
            <a:pPr marL="342900" lvl="3" indent="-342900" algn="l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 Bernardino County</a:t>
            </a:r>
            <a:r>
              <a:rPr lang="en-US" alt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552" y="3581400"/>
            <a:ext cx="2667000" cy="2000251"/>
          </a:xfrm>
          <a:prstGeom prst="rect">
            <a:avLst/>
          </a:prstGeom>
          <a:effectLst/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762000" y="6858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Route Bus Service</a:t>
            </a:r>
          </a:p>
        </p:txBody>
      </p:sp>
    </p:spTree>
    <p:extLst>
      <p:ext uri="{BB962C8B-B14F-4D97-AF65-F5344CB8AC3E}">
        <p14:creationId xmlns:p14="http://schemas.microsoft.com/office/powerpoint/2010/main" val="29497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flipH="1" flipV="1">
            <a:off x="3581400" y="1828800"/>
            <a:ext cx="1747572" cy="1219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533400" y="6096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00" kern="0" dirty="0" smtClean="0">
                <a:latin typeface="Arial"/>
              </a:rPr>
              <a:t>Advanced Traveler Information System</a:t>
            </a:r>
          </a:p>
        </p:txBody>
      </p:sp>
      <p:pic>
        <p:nvPicPr>
          <p:cNvPr id="2050" name="599D5A36-A93D-4D14-A7CB-45989FA89851" descr="5FDB447F-72A3-4E30-BBCC-8D3085C8581D@hs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9" y="3200400"/>
            <a:ext cx="36474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E4CB41D-6BFA-4E05-A9A5-CF506B7EA3BA" descr="896260BA-28B6-4679-AD3A-025B801128A1@hsd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1424730" cy="28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429E234-D3D0-408D-8086-F3B11B64F94F" descr="1576E676-D5E0-47F1-B5E9-718CADA0FCCC@hsd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23698"/>
            <a:ext cx="1361598" cy="27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7919" y="1938898"/>
            <a:ext cx="3121360" cy="179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5c4e154-039b-4ae6-84bb-7b151a43fa42" descr="AD850AA7-08EE-47FD-9DAD-4BB89FB656E6@hsd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5149194"/>
            <a:ext cx="1763712" cy="55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971</Words>
  <Application>Microsoft Office PowerPoint</Application>
  <PresentationFormat>On-screen Show (4:3)</PresentationFormat>
  <Paragraphs>326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Riverside Transit Agency</vt:lpstr>
      <vt:lpstr>Member Jurisdictions</vt:lpstr>
      <vt:lpstr>Fiscal Year 2017 Budget </vt:lpstr>
      <vt:lpstr>PowerPoint Presentation</vt:lpstr>
      <vt:lpstr>Bus Fleet</vt:lpstr>
      <vt:lpstr>Bus Features</vt:lpstr>
      <vt:lpstr>PowerPoint Presentation</vt:lpstr>
      <vt:lpstr>PowerPoint Presentation</vt:lpstr>
      <vt:lpstr>PowerPoint Presentation</vt:lpstr>
      <vt:lpstr>PowerPoint Presentation</vt:lpstr>
      <vt:lpstr>CommuterLink Passenger Amenities</vt:lpstr>
      <vt:lpstr>Interfacing with Metrolink </vt:lpstr>
      <vt:lpstr>PowerPoint Presentation</vt:lpstr>
      <vt:lpstr>PowerPoint Presentation</vt:lpstr>
      <vt:lpstr>PowerPoint Presentation</vt:lpstr>
      <vt:lpstr>PowerPoint Presentation</vt:lpstr>
      <vt:lpstr>Public Schools K-12 </vt:lpstr>
      <vt:lpstr>Public Schools Interactive Webpage</vt:lpstr>
      <vt:lpstr>PowerPoint Presentation</vt:lpstr>
      <vt:lpstr>PowerPoint Presentation</vt:lpstr>
      <vt:lpstr>PowerPoint Presentation</vt:lpstr>
      <vt:lpstr>Pass discounts for                                     Riverside residents   </vt:lpstr>
      <vt:lpstr>Business Partnerships</vt:lpstr>
      <vt:lpstr>PowerPoint Presentation</vt:lpstr>
      <vt:lpstr>PowerPoint Presentation</vt:lpstr>
      <vt:lpstr>What We Did</vt:lpstr>
      <vt:lpstr>PowerPoint Presentation</vt:lpstr>
      <vt:lpstr>Implementation Strategies</vt:lpstr>
      <vt:lpstr>PowerPoint Presentation</vt:lpstr>
      <vt:lpstr>PowerPoint Presentation</vt:lpstr>
      <vt:lpstr>Vine Street Mobility Hub</vt:lpstr>
      <vt:lpstr>RapidLink GoldLine  UCR to Corona via Downtown Riverside</vt:lpstr>
      <vt:lpstr>RapidLink BlueLine UCR to Perris via  Moreno Valley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Sasse</dc:creator>
  <cp:lastModifiedBy>Erin Sasse</cp:lastModifiedBy>
  <cp:revision>2</cp:revision>
  <dcterms:modified xsi:type="dcterms:W3CDTF">2017-02-02T23:14:43Z</dcterms:modified>
</cp:coreProperties>
</file>